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drawings/drawing1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4020" r:id="rId2"/>
    <p:sldMasterId id="2147485129" r:id="rId3"/>
    <p:sldMasterId id="2147485141" r:id="rId4"/>
    <p:sldMasterId id="2147485153" r:id="rId5"/>
    <p:sldMasterId id="2147485165" r:id="rId6"/>
  </p:sldMasterIdLst>
  <p:notesMasterIdLst>
    <p:notesMasterId r:id="rId38"/>
  </p:notesMasterIdLst>
  <p:handoutMasterIdLst>
    <p:handoutMasterId r:id="rId39"/>
  </p:handoutMasterIdLst>
  <p:sldIdLst>
    <p:sldId id="256" r:id="rId7"/>
    <p:sldId id="259" r:id="rId8"/>
    <p:sldId id="262" r:id="rId9"/>
    <p:sldId id="301" r:id="rId10"/>
    <p:sldId id="325" r:id="rId11"/>
    <p:sldId id="305" r:id="rId12"/>
    <p:sldId id="306" r:id="rId13"/>
    <p:sldId id="302" r:id="rId14"/>
    <p:sldId id="303" r:id="rId15"/>
    <p:sldId id="329" r:id="rId16"/>
    <p:sldId id="323" r:id="rId17"/>
    <p:sldId id="310" r:id="rId18"/>
    <p:sldId id="309" r:id="rId19"/>
    <p:sldId id="312" r:id="rId20"/>
    <p:sldId id="313" r:id="rId21"/>
    <p:sldId id="314" r:id="rId22"/>
    <p:sldId id="315" r:id="rId23"/>
    <p:sldId id="317" r:id="rId24"/>
    <p:sldId id="318" r:id="rId25"/>
    <p:sldId id="326" r:id="rId26"/>
    <p:sldId id="294" r:id="rId27"/>
    <p:sldId id="324" r:id="rId28"/>
    <p:sldId id="328" r:id="rId29"/>
    <p:sldId id="316" r:id="rId30"/>
    <p:sldId id="319" r:id="rId31"/>
    <p:sldId id="320" r:id="rId32"/>
    <p:sldId id="289" r:id="rId33"/>
    <p:sldId id="321" r:id="rId34"/>
    <p:sldId id="322" r:id="rId35"/>
    <p:sldId id="299" r:id="rId36"/>
    <p:sldId id="290" r:id="rId37"/>
  </p:sldIdLst>
  <p:sldSz cx="9612313" cy="6084888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828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656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484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12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414053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96869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79679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62493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17">
          <p15:clr>
            <a:srgbClr val="A4A3A4"/>
          </p15:clr>
        </p15:guide>
        <p15:guide id="2" pos="30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F17979"/>
    <a:srgbClr val="7402CA"/>
    <a:srgbClr val="0C788E"/>
    <a:srgbClr val="006666"/>
    <a:srgbClr val="54381C"/>
    <a:srgbClr val="A50021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4" d="100"/>
          <a:sy n="74" d="100"/>
        </p:scale>
        <p:origin x="-1002" y="-96"/>
      </p:cViewPr>
      <p:guideLst>
        <p:guide orient="horz" pos="1917"/>
        <p:guide pos="30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26.853000000000005</c:v>
                </c:pt>
                <c:pt idx="1">
                  <c:v>26.748999999999981</c:v>
                </c:pt>
                <c:pt idx="2">
                  <c:v>25.113000000000014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9-4CA2-84BE-DE5E1AAF9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26.728999999999989</c:v>
                </c:pt>
                <c:pt idx="1">
                  <c:v>25.605</c:v>
                </c:pt>
                <c:pt idx="2">
                  <c:v>25.102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B9-4CA2-84BE-DE5E1AAF9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68032"/>
        <c:axId val="130669568"/>
      </c:barChart>
      <c:catAx>
        <c:axId val="13066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30669568"/>
        <c:crosses val="autoZero"/>
        <c:auto val="1"/>
        <c:lblAlgn val="ctr"/>
        <c:lblOffset val="100"/>
        <c:noMultiLvlLbl val="0"/>
      </c:catAx>
      <c:valAx>
        <c:axId val="130669568"/>
        <c:scaling>
          <c:orientation val="minMax"/>
          <c:max val="4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30668032"/>
        <c:crosses val="autoZero"/>
        <c:crossBetween val="between"/>
        <c:majorUnit val="20"/>
        <c:minorUnit val="20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16841064700241E-2"/>
                  <c:y val="-5.296134699602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3-4897-9D83-1075EF93D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0.00</c:formatCode>
                <c:ptCount val="1"/>
                <c:pt idx="0">
                  <c:v>2640.57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93-4897-9D83-1075EF93D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Bill raised by FCI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79772029229616E-2"/>
                  <c:y val="-3.902415041812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93-4897-9D83-1075EF93D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0.00</c:formatCode>
                <c:ptCount val="1"/>
                <c:pt idx="0">
                  <c:v>2181.21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93-4897-9D83-1075EF93DE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Payment made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78242839200642E-2"/>
                  <c:y val="-6.411110425835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93-4897-9D83-1075EF93D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1002.8499999999996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93-4897-9D83-1075EF93DE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Pending bills current yr.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96722602600591E-2"/>
                  <c:y val="-5.296134699602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93-4897-9D83-1075EF93D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1178.3599999999999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93-4897-9D83-1075EF93D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84384"/>
        <c:axId val="21985920"/>
        <c:axId val="0"/>
      </c:bar3DChart>
      <c:catAx>
        <c:axId val="2198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985920"/>
        <c:crosses val="autoZero"/>
        <c:auto val="1"/>
        <c:lblAlgn val="ctr"/>
        <c:lblOffset val="100"/>
        <c:noMultiLvlLbl val="0"/>
      </c:catAx>
      <c:valAx>
        <c:axId val="2198592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984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E6-4B6E-A1E3-0198DABD07FF}"/>
                </c:ext>
              </c:extLst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E6-4B6E-A1E3-0198DABD07FF}"/>
                </c:ext>
              </c:extLst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E6-4B6E-A1E3-0198DABD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316.64272846044997</c:v>
                </c:pt>
                <c:pt idx="1">
                  <c:v>514.49999069800003</c:v>
                </c:pt>
                <c:pt idx="2">
                  <c:v>363.16239999999999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E6-4B6E-A1E3-0198DABD0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25E-2"/>
                  <c:y val="-6.717201990363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E6-4B6E-A1E3-0198DABD07FF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E6-4B6E-A1E3-0198DABD07FF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E6-4B6E-A1E3-0198DABD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218.40137499999997</c:v>
                </c:pt>
                <c:pt idx="1">
                  <c:v>352.89451199999974</c:v>
                </c:pt>
                <c:pt idx="2">
                  <c:v>356.07660000000004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E6-4B6E-A1E3-0198DABD0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54176"/>
        <c:axId val="29555712"/>
        <c:axId val="0"/>
      </c:bar3DChart>
      <c:catAx>
        <c:axId val="2955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555712"/>
        <c:crosses val="autoZero"/>
        <c:auto val="1"/>
        <c:lblAlgn val="ctr"/>
        <c:lblOffset val="100"/>
        <c:noMultiLvlLbl val="0"/>
      </c:catAx>
      <c:valAx>
        <c:axId val="295557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5541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E-4410-94E5-4F411787A818}"/>
                </c:ext>
              </c:extLst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E-4410-94E5-4F411787A818}"/>
                </c:ext>
              </c:extLst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AE-4410-94E5-4F411787A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85.066000000000003</c:v>
                </c:pt>
                <c:pt idx="1">
                  <c:v>85.066000000000003</c:v>
                </c:pt>
                <c:pt idx="2">
                  <c:v>85.066000000000003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AE-4410-94E5-4F411787A8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Engaged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25E-2"/>
                  <c:y val="-6.717201990363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AE-4410-94E5-4F411787A818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AE-4410-94E5-4F411787A818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AE-4410-94E5-4F411787A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81.823999999999998</c:v>
                </c:pt>
                <c:pt idx="1">
                  <c:v>81.417000000000058</c:v>
                </c:pt>
                <c:pt idx="2">
                  <c:v>80.287999999999997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AE-4410-94E5-4F411787A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30240"/>
        <c:axId val="29931776"/>
        <c:axId val="0"/>
      </c:bar3DChart>
      <c:catAx>
        <c:axId val="2993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931776"/>
        <c:crosses val="autoZero"/>
        <c:auto val="1"/>
        <c:lblAlgn val="ctr"/>
        <c:lblOffset val="100"/>
        <c:noMultiLvlLbl val="0"/>
      </c:catAx>
      <c:valAx>
        <c:axId val="299317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9302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9D-4C50-AC7D-315E65539C91}"/>
                </c:ext>
              </c:extLst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9D-4C50-AC7D-315E65539C91}"/>
                </c:ext>
              </c:extLst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9D-4C50-AC7D-315E65539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5.2044999999999995</c:v>
                </c:pt>
                <c:pt idx="1">
                  <c:v>5.3538867270629966</c:v>
                </c:pt>
                <c:pt idx="2">
                  <c:v>5.4069000000000003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9D-4C50-AC7D-315E65539C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25E-2"/>
                  <c:y val="-6.717201990363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9D-4C50-AC7D-315E65539C91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9D-4C50-AC7D-315E65539C91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9D-4C50-AC7D-315E65539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2.1225000000000001</c:v>
                </c:pt>
                <c:pt idx="1">
                  <c:v>5.09049</c:v>
                </c:pt>
                <c:pt idx="2">
                  <c:v>5.1748999999999965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9D-4C50-AC7D-315E65539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45856"/>
        <c:axId val="29947392"/>
        <c:axId val="0"/>
      </c:bar3DChart>
      <c:catAx>
        <c:axId val="2994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947392"/>
        <c:crosses val="autoZero"/>
        <c:auto val="1"/>
        <c:lblAlgn val="ctr"/>
        <c:lblOffset val="100"/>
        <c:noMultiLvlLbl val="0"/>
      </c:catAx>
      <c:valAx>
        <c:axId val="299473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9458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E3-4B0E-8A5D-D54132060F0D}"/>
                </c:ext>
              </c:extLst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E3-4B0E-8A5D-D54132060F0D}"/>
                </c:ext>
              </c:extLst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E3-4B0E-8A5D-D54132060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5.7756089440547891</c:v>
                </c:pt>
                <c:pt idx="1">
                  <c:v>6.6387967425000003</c:v>
                </c:pt>
                <c:pt idx="2">
                  <c:v>6.6013999999999999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E3-4B0E-8A5D-D54132060F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25E-2"/>
                  <c:y val="-6.717201990363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E3-4B0E-8A5D-D54132060F0D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E3-4B0E-8A5D-D54132060F0D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E3-4B0E-8A5D-D54132060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3.1821895000000002</c:v>
                </c:pt>
                <c:pt idx="1">
                  <c:v>5.7220399999999962</c:v>
                </c:pt>
                <c:pt idx="2">
                  <c:v>5.0592000000000024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E3-4B0E-8A5D-D54132060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624960"/>
        <c:axId val="29639040"/>
        <c:axId val="0"/>
      </c:bar3DChart>
      <c:catAx>
        <c:axId val="2962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639040"/>
        <c:crosses val="autoZero"/>
        <c:auto val="1"/>
        <c:lblAlgn val="ctr"/>
        <c:lblOffset val="100"/>
        <c:noMultiLvlLbl val="0"/>
      </c:catAx>
      <c:valAx>
        <c:axId val="2963904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624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6000988644286E-2"/>
          <c:y val="3.7755755787832412E-2"/>
          <c:w val="0.73757977296005361"/>
          <c:h val="0.7569302435629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8E-4482-865F-357BF057B138}"/>
                </c:ext>
              </c:extLst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E-4482-865F-357BF057B138}"/>
                </c:ext>
              </c:extLst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8E-4482-865F-357BF057B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Constructed</c:v>
                </c:pt>
                <c:pt idx="1">
                  <c:v>In Progress</c:v>
                </c:pt>
                <c:pt idx="2">
                  <c:v>Yet to start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0.74387836209328007</c:v>
                </c:pt>
                <c:pt idx="1">
                  <c:v>0.1022281479962053</c:v>
                </c:pt>
                <c:pt idx="2">
                  <c:v>0.15389348991051521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8E-4482-865F-357BF057B1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25E-2"/>
                  <c:y val="-6.717201990363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8E-4482-865F-357BF057B138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E-4482-865F-357BF057B138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8E-4482-865F-357BF057B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Constructed</c:v>
                </c:pt>
                <c:pt idx="1">
                  <c:v>In Progress</c:v>
                </c:pt>
                <c:pt idx="2">
                  <c:v>Yet to start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0.68206806218631411</c:v>
                </c:pt>
                <c:pt idx="1">
                  <c:v>0.11300820173827891</c:v>
                </c:pt>
                <c:pt idx="2">
                  <c:v>0.20493573264781503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8E-4482-865F-357BF057B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47072"/>
        <c:axId val="29748608"/>
        <c:axId val="0"/>
      </c:bar3DChart>
      <c:catAx>
        <c:axId val="2974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9748608"/>
        <c:crosses val="autoZero"/>
        <c:auto val="1"/>
        <c:lblAlgn val="ctr"/>
        <c:lblOffset val="100"/>
        <c:noMultiLvlLbl val="0"/>
      </c:catAx>
      <c:valAx>
        <c:axId val="297486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29747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032036104570734E-2"/>
          <c:y val="0.91705919445637585"/>
          <c:w val="0.64664519639668405"/>
          <c:h val="7.7365926912463315E-2"/>
        </c:manualLayout>
      </c:layout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6000988644286E-2"/>
          <c:y val="3.7755755787832412E-2"/>
          <c:w val="0.73757977296005361"/>
          <c:h val="0.7569302435629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4-4F49-971A-451E608E0551}"/>
                </c:ext>
              </c:extLst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4-4F49-971A-451E608E0551}"/>
                </c:ext>
              </c:extLst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04-4F49-971A-451E608E0551}"/>
                </c:ext>
              </c:extLst>
            </c:dLbl>
            <c:dLbl>
              <c:idx val="3"/>
              <c:layout>
                <c:manualLayout>
                  <c:x val="-2.7815202366000586E-3"/>
                  <c:y val="-4.181158973370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4-4F49-971A-451E608E0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Sanctioned</c:v>
                </c:pt>
                <c:pt idx="1">
                  <c:v>Procured</c:v>
                </c:pt>
                <c:pt idx="2">
                  <c:v>In progress</c:v>
                </c:pt>
                <c:pt idx="3">
                  <c:v>Yet to Start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0.99978455240762687</c:v>
                </c:pt>
                <c:pt idx="1">
                  <c:v>0.99978455240762687</c:v>
                </c:pt>
                <c:pt idx="2">
                  <c:v>0</c:v>
                </c:pt>
                <c:pt idx="3" formatCode="0.00%">
                  <c:v>2.1544759237315532E-4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04-4F49-971A-451E608E05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25E-2"/>
                  <c:y val="-6.717201990363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4-4F49-971A-451E608E0551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4-4F49-971A-451E608E0551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4-4F49-971A-451E608E0551}"/>
                </c:ext>
              </c:extLst>
            </c:dLbl>
            <c:dLbl>
              <c:idx val="3"/>
              <c:layout>
                <c:manualLayout>
                  <c:x val="1.1126080946400224E-2"/>
                  <c:y val="-2.78743931558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04-4F49-971A-451E608E0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Sanctioned</c:v>
                </c:pt>
                <c:pt idx="1">
                  <c:v>Procured</c:v>
                </c:pt>
                <c:pt idx="2">
                  <c:v>In progress</c:v>
                </c:pt>
                <c:pt idx="3">
                  <c:v>Yet to Start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 formatCode="0.00%">
                  <c:v>2.154940200409441E-4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04-4F49-971A-451E608E0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156288"/>
        <c:axId val="30157824"/>
        <c:axId val="0"/>
      </c:bar3DChart>
      <c:catAx>
        <c:axId val="3015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0157824"/>
        <c:crosses val="autoZero"/>
        <c:auto val="1"/>
        <c:lblAlgn val="ctr"/>
        <c:lblOffset val="100"/>
        <c:noMultiLvlLbl val="0"/>
      </c:catAx>
      <c:valAx>
        <c:axId val="301578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3015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032036104570734E-2"/>
          <c:y val="0.91705919445637585"/>
          <c:w val="0.64664519639668405"/>
          <c:h val="7.7365926912463315E-2"/>
        </c:manualLayout>
      </c:layout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lang="en-IN" sz="24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60629921259891E-2"/>
          <c:y val="0.16702573636628756"/>
          <c:w val="0.87901181102362258"/>
          <c:h val="0.71562939998353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'AMS-Jharkhand'!$D$3</c:f>
              <c:strCache>
                <c:ptCount val="1"/>
                <c:pt idx="0">
                  <c:v>% Reported Schools (AMS)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'AMS-Jharkhand'!$A$4:$A$15</c:f>
              <c:numCache>
                <c:formatCode>mmm/yy</c:formatCode>
                <c:ptCount val="12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</c:numCache>
            </c:numRef>
          </c:cat>
          <c:val>
            <c:numRef>
              <c:f>'AMS-Jharkhand'!$D$4:$D$15</c:f>
              <c:numCache>
                <c:formatCode>0%</c:formatCode>
                <c:ptCount val="12"/>
                <c:pt idx="0">
                  <c:v>0.37513216857157244</c:v>
                </c:pt>
                <c:pt idx="1">
                  <c:v>0.25358743265696593</c:v>
                </c:pt>
                <c:pt idx="2">
                  <c:v>0.24998741251699344</c:v>
                </c:pt>
                <c:pt idx="3">
                  <c:v>0.4082372488797138</c:v>
                </c:pt>
                <c:pt idx="4">
                  <c:v>0.47114948894818975</c:v>
                </c:pt>
                <c:pt idx="5">
                  <c:v>0.28331906751925928</c:v>
                </c:pt>
                <c:pt idx="6">
                  <c:v>0.23916217713106094</c:v>
                </c:pt>
                <c:pt idx="7">
                  <c:v>0.36783142842757161</c:v>
                </c:pt>
                <c:pt idx="8">
                  <c:v>0.31126327979457252</c:v>
                </c:pt>
                <c:pt idx="9">
                  <c:v>0.31063390564422738</c:v>
                </c:pt>
                <c:pt idx="10">
                  <c:v>0.49511605659332353</c:v>
                </c:pt>
                <c:pt idx="11">
                  <c:v>0.34399073561250698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E5-4282-AF45-76AA4B8D4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267968"/>
        <c:axId val="149269504"/>
        <c:axId val="0"/>
      </c:bar3DChart>
      <c:dateAx>
        <c:axId val="149267968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/>
          <a:lstStyle/>
          <a:p>
            <a:pPr>
              <a:defRPr lang="en-IN" sz="1200"/>
            </a:pPr>
            <a:endParaRPr lang="en-US"/>
          </a:p>
        </c:txPr>
        <c:crossAx val="149269504"/>
        <c:crosses val="autoZero"/>
        <c:auto val="1"/>
        <c:lblOffset val="100"/>
        <c:baseTimeUnit val="months"/>
      </c:dateAx>
      <c:valAx>
        <c:axId val="14926950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9267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8407699037624E-2"/>
          <c:y val="4.6624762291485246E-2"/>
          <c:w val="0.89745603674540686"/>
          <c:h val="0.6955717354779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Proposal!$A$4</c:f>
              <c:strCache>
                <c:ptCount val="1"/>
                <c:pt idx="0">
                  <c:v>Enrollment 2017-18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Proposal!$B$4</c:f>
              <c:numCache>
                <c:formatCode>0.00</c:formatCode>
                <c:ptCount val="1"/>
                <c:pt idx="0">
                  <c:v>32.189660000000003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53-468D-896C-EC5F3C21FD23}"/>
            </c:ext>
          </c:extLst>
        </c:ser>
        <c:ser>
          <c:idx val="1"/>
          <c:order val="1"/>
          <c:tx>
            <c:strRef>
              <c:f>Proposal!$A$5</c:f>
              <c:strCache>
                <c:ptCount val="1"/>
                <c:pt idx="0">
                  <c:v>PAB Approval-17-18</c:v>
                </c:pt>
              </c:strCache>
            </c:strRef>
          </c:tx>
          <c:spPr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Proposal!$B$5</c:f>
              <c:numCache>
                <c:formatCode>0.00</c:formatCode>
                <c:ptCount val="1"/>
                <c:pt idx="0">
                  <c:v>20.636790000000001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53-468D-896C-EC5F3C21FD23}"/>
            </c:ext>
          </c:extLst>
        </c:ser>
        <c:ser>
          <c:idx val="2"/>
          <c:order val="2"/>
          <c:tx>
            <c:strRef>
              <c:f>Proposal!$A$6</c:f>
              <c:strCache>
                <c:ptCount val="1"/>
                <c:pt idx="0">
                  <c:v>Avg. No. of children availed MDM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Proposal!$B$6</c:f>
              <c:numCache>
                <c:formatCode>0.00</c:formatCode>
                <c:ptCount val="1"/>
                <c:pt idx="0">
                  <c:v>21.622539999999979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53-468D-896C-EC5F3C21FD23}"/>
            </c:ext>
          </c:extLst>
        </c:ser>
        <c:ser>
          <c:idx val="3"/>
          <c:order val="3"/>
          <c:tx>
            <c:strRef>
              <c:f>Proposal!$A$7</c:f>
              <c:strCache>
                <c:ptCount val="1"/>
                <c:pt idx="0">
                  <c:v>Q-1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Proposal!$B$7</c:f>
              <c:numCache>
                <c:formatCode>0.00</c:formatCode>
                <c:ptCount val="1"/>
                <c:pt idx="0">
                  <c:v>20.60173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53-468D-896C-EC5F3C21FD23}"/>
            </c:ext>
          </c:extLst>
        </c:ser>
        <c:ser>
          <c:idx val="4"/>
          <c:order val="4"/>
          <c:tx>
            <c:strRef>
              <c:f>Proposal!$A$8</c:f>
              <c:strCache>
                <c:ptCount val="1"/>
                <c:pt idx="0">
                  <c:v>Q-2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Proposal!$B$8</c:f>
              <c:numCache>
                <c:formatCode>0.00</c:formatCode>
                <c:ptCount val="1"/>
                <c:pt idx="0">
                  <c:v>21.713799999999985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53-468D-896C-EC5F3C21FD23}"/>
            </c:ext>
          </c:extLst>
        </c:ser>
        <c:ser>
          <c:idx val="5"/>
          <c:order val="5"/>
          <c:tx>
            <c:strRef>
              <c:f>Proposal!$A$9</c:f>
              <c:strCache>
                <c:ptCount val="1"/>
                <c:pt idx="0">
                  <c:v>Q-3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Proposal!$B$9</c:f>
              <c:numCache>
                <c:formatCode>0.00</c:formatCode>
                <c:ptCount val="1"/>
                <c:pt idx="0">
                  <c:v>22.511140000000001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53-468D-896C-EC5F3C21FD23}"/>
            </c:ext>
          </c:extLst>
        </c:ser>
        <c:ser>
          <c:idx val="6"/>
          <c:order val="6"/>
          <c:tx>
            <c:strRef>
              <c:f>Proposal!$A$10</c:f>
              <c:strCache>
                <c:ptCount val="1"/>
                <c:pt idx="0">
                  <c:v>Q-4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Proposal!$B$10</c:f>
              <c:numCache>
                <c:formatCode>0.00</c:formatCode>
                <c:ptCount val="1"/>
                <c:pt idx="0">
                  <c:v>21.519069999999999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53-468D-896C-EC5F3C21FD23}"/>
            </c:ext>
          </c:extLst>
        </c:ser>
        <c:ser>
          <c:idx val="8"/>
          <c:order val="7"/>
          <c:tx>
            <c:strRef>
              <c:f>Proposal!$A$11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Proposal!$B$11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A53-468D-896C-EC5F3C21FD23}"/>
            </c:ext>
          </c:extLst>
        </c:ser>
        <c:ser>
          <c:idx val="9"/>
          <c:order val="8"/>
          <c:tx>
            <c:strRef>
              <c:f>Proposal!$A$12</c:f>
              <c:strCache>
                <c:ptCount val="1"/>
                <c:pt idx="0">
                  <c:v>Proposed for 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Proposal!$B$12</c:f>
              <c:numCache>
                <c:formatCode>0.00</c:formatCode>
                <c:ptCount val="1"/>
                <c:pt idx="0">
                  <c:v>23.980649999999972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53-468D-896C-EC5F3C21FD23}"/>
            </c:ext>
          </c:extLst>
        </c:ser>
        <c:ser>
          <c:idx val="10"/>
          <c:order val="9"/>
          <c:tx>
            <c:strRef>
              <c:f>Proposal!$A$13</c:f>
              <c:strCache>
                <c:ptCount val="1"/>
                <c:pt idx="0">
                  <c:v>Recommendation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Proposal!$B$13</c:f>
              <c:numCache>
                <c:formatCode>0.00</c:formatCode>
                <c:ptCount val="1"/>
                <c:pt idx="0">
                  <c:v>22.511140000000001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53-468D-896C-EC5F3C21FD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9419392"/>
        <c:axId val="159585024"/>
      </c:barChart>
      <c:catAx>
        <c:axId val="15941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159585024"/>
        <c:crosses val="autoZero"/>
        <c:auto val="1"/>
        <c:lblAlgn val="ctr"/>
        <c:lblOffset val="100"/>
        <c:noMultiLvlLbl val="0"/>
      </c:catAx>
      <c:valAx>
        <c:axId val="1595850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IN" sz="1200"/>
            </a:pPr>
            <a:endParaRPr lang="en-US"/>
          </a:p>
        </c:txPr>
        <c:crossAx val="159419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818678915135633E-2"/>
          <c:y val="0.84523004262350299"/>
          <c:w val="0.96591819772528431"/>
          <c:h val="0.12879579467608329"/>
        </c:manualLayout>
      </c:layout>
      <c:overlay val="0"/>
      <c:txPr>
        <a:bodyPr/>
        <a:lstStyle/>
        <a:p>
          <a:pPr>
            <a:defRPr lang="en-IN" sz="11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8407699037624E-2"/>
          <c:y val="4.6624762291485246E-2"/>
          <c:w val="0.89745603674540686"/>
          <c:h val="0.6955717354779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Proposal!$A$4</c:f>
              <c:strCache>
                <c:ptCount val="1"/>
                <c:pt idx="0">
                  <c:v>Enrollment 2017-18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Proposal!$B$4</c:f>
              <c:numCache>
                <c:formatCode>0.00</c:formatCode>
                <c:ptCount val="1"/>
                <c:pt idx="0">
                  <c:v>14.548410000000001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A9-4F89-8163-323D70E2709B}"/>
            </c:ext>
          </c:extLst>
        </c:ser>
        <c:ser>
          <c:idx val="1"/>
          <c:order val="1"/>
          <c:tx>
            <c:strRef>
              <c:f>Proposal!$A$5</c:f>
              <c:strCache>
                <c:ptCount val="1"/>
                <c:pt idx="0">
                  <c:v>PAB Approval-17-18</c:v>
                </c:pt>
              </c:strCache>
            </c:strRef>
          </c:tx>
          <c:spPr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Proposal!$B$5</c:f>
              <c:numCache>
                <c:formatCode>0.00</c:formatCode>
                <c:ptCount val="1"/>
                <c:pt idx="0">
                  <c:v>9.2547300000000003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A9-4F89-8163-323D70E2709B}"/>
            </c:ext>
          </c:extLst>
        </c:ser>
        <c:ser>
          <c:idx val="2"/>
          <c:order val="2"/>
          <c:tx>
            <c:strRef>
              <c:f>Proposal!$A$6</c:f>
              <c:strCache>
                <c:ptCount val="1"/>
                <c:pt idx="0">
                  <c:v>Avg. No. of children availed MDM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Proposal!$B$6</c:f>
              <c:numCache>
                <c:formatCode>0.00</c:formatCode>
                <c:ptCount val="1"/>
                <c:pt idx="0">
                  <c:v>9.1207900000000013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A9-4F89-8163-323D70E2709B}"/>
            </c:ext>
          </c:extLst>
        </c:ser>
        <c:ser>
          <c:idx val="3"/>
          <c:order val="3"/>
          <c:tx>
            <c:strRef>
              <c:f>Proposal!$A$7</c:f>
              <c:strCache>
                <c:ptCount val="1"/>
                <c:pt idx="0">
                  <c:v>Q-1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Proposal!$B$7</c:f>
              <c:numCache>
                <c:formatCode>0.00</c:formatCode>
                <c:ptCount val="1"/>
                <c:pt idx="0">
                  <c:v>8.5950500000000005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A9-4F89-8163-323D70E2709B}"/>
            </c:ext>
          </c:extLst>
        </c:ser>
        <c:ser>
          <c:idx val="4"/>
          <c:order val="4"/>
          <c:tx>
            <c:strRef>
              <c:f>Proposal!$A$8</c:f>
              <c:strCache>
                <c:ptCount val="1"/>
                <c:pt idx="0">
                  <c:v>Q-2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Proposal!$B$8</c:f>
              <c:numCache>
                <c:formatCode>0.00</c:formatCode>
                <c:ptCount val="1"/>
                <c:pt idx="0">
                  <c:v>9.2418699999999969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A9-4F89-8163-323D70E2709B}"/>
            </c:ext>
          </c:extLst>
        </c:ser>
        <c:ser>
          <c:idx val="5"/>
          <c:order val="5"/>
          <c:tx>
            <c:strRef>
              <c:f>Proposal!$A$9</c:f>
              <c:strCache>
                <c:ptCount val="1"/>
                <c:pt idx="0">
                  <c:v>Q-3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effectLst>
                  <a:innerShdw blurRad="190500" dist="2286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 algn="ctr">
                    <a:defRPr lang="en-IN"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Proposal!$B$9</c:f>
              <c:numCache>
                <c:formatCode>0.00</c:formatCode>
                <c:ptCount val="1"/>
                <c:pt idx="0">
                  <c:v>9.5761900000000004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A9-4F89-8163-323D70E2709B}"/>
            </c:ext>
          </c:extLst>
        </c:ser>
        <c:ser>
          <c:idx val="6"/>
          <c:order val="6"/>
          <c:tx>
            <c:strRef>
              <c:f>Proposal!$A$10</c:f>
              <c:strCache>
                <c:ptCount val="1"/>
                <c:pt idx="0">
                  <c:v>Q-4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Proposal!$B$10</c:f>
              <c:numCache>
                <c:formatCode>0.00</c:formatCode>
                <c:ptCount val="1"/>
                <c:pt idx="0">
                  <c:v>8.9092700000000011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A9-4F89-8163-323D70E2709B}"/>
            </c:ext>
          </c:extLst>
        </c:ser>
        <c:ser>
          <c:idx val="8"/>
          <c:order val="7"/>
          <c:tx>
            <c:strRef>
              <c:f>Proposal!$A$11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Proposal!$B$11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A9-4F89-8163-323D70E2709B}"/>
            </c:ext>
          </c:extLst>
        </c:ser>
        <c:ser>
          <c:idx val="9"/>
          <c:order val="8"/>
          <c:tx>
            <c:strRef>
              <c:f>Proposal!$A$12</c:f>
              <c:strCache>
                <c:ptCount val="1"/>
                <c:pt idx="0">
                  <c:v>Proposed for 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Proposal!$B$12</c:f>
              <c:numCache>
                <c:formatCode>0.00</c:formatCode>
                <c:ptCount val="1"/>
                <c:pt idx="0">
                  <c:v>10.194940000000001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4A9-4F89-8163-323D70E2709B}"/>
            </c:ext>
          </c:extLst>
        </c:ser>
        <c:ser>
          <c:idx val="10"/>
          <c:order val="9"/>
          <c:tx>
            <c:strRef>
              <c:f>Proposal!$A$13</c:f>
              <c:strCache>
                <c:ptCount val="1"/>
                <c:pt idx="0">
                  <c:v>Recommendation 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Proposal!$B$13</c:f>
              <c:numCache>
                <c:formatCode>0.00</c:formatCode>
                <c:ptCount val="1"/>
                <c:pt idx="0">
                  <c:v>9.5761900000000004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4A9-4F89-8163-323D70E270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9775360"/>
        <c:axId val="159654272"/>
      </c:barChart>
      <c:catAx>
        <c:axId val="15977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159654272"/>
        <c:crosses val="autoZero"/>
        <c:auto val="1"/>
        <c:lblAlgn val="ctr"/>
        <c:lblOffset val="100"/>
        <c:noMultiLvlLbl val="0"/>
      </c:catAx>
      <c:valAx>
        <c:axId val="15965427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IN" sz="1200"/>
            </a:pPr>
            <a:endParaRPr lang="en-US"/>
          </a:p>
        </c:txPr>
        <c:crossAx val="159775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818678915135633E-2"/>
          <c:y val="0.84523004262350299"/>
          <c:w val="0.96591819772528431"/>
          <c:h val="0.12879579467608329"/>
        </c:manualLayout>
      </c:layout>
      <c:overlay val="0"/>
      <c:txPr>
        <a:bodyPr/>
        <a:lstStyle/>
        <a:p>
          <a:pPr>
            <a:defRPr lang="en-IN" sz="11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14.268000000000001</c:v>
                </c:pt>
                <c:pt idx="1">
                  <c:v>14.375000000000007</c:v>
                </c:pt>
                <c:pt idx="2">
                  <c:v>14.352000000000007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22-4A17-A5AD-2C5C781F65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14.271000000000001</c:v>
                </c:pt>
                <c:pt idx="1">
                  <c:v>14.402000000000006</c:v>
                </c:pt>
                <c:pt idx="2">
                  <c:v>14.352000000000007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22-4A17-A5AD-2C5C781F6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2912"/>
        <c:axId val="21224448"/>
      </c:barChart>
      <c:catAx>
        <c:axId val="2122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224448"/>
        <c:crosses val="autoZero"/>
        <c:auto val="1"/>
        <c:lblAlgn val="ctr"/>
        <c:lblOffset val="100"/>
        <c:noMultiLvlLbl val="0"/>
      </c:catAx>
      <c:valAx>
        <c:axId val="21224448"/>
        <c:scaling>
          <c:orientation val="minMax"/>
          <c:max val="1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222912"/>
        <c:crosses val="autoZero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35.35</c:v>
                </c:pt>
                <c:pt idx="1">
                  <c:v>32.99</c:v>
                </c:pt>
                <c:pt idx="2">
                  <c:v>32.190000000000012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85-4779-B83E-00F5A68DB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PAB - Approval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20.650000000000013</c:v>
                </c:pt>
                <c:pt idx="1">
                  <c:v>21.110000000000014</c:v>
                </c:pt>
                <c:pt idx="2">
                  <c:v>20.64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85-4779-B83E-00F5A68DB2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20.100000000000001</c:v>
                </c:pt>
                <c:pt idx="1">
                  <c:v>20.04</c:v>
                </c:pt>
                <c:pt idx="2">
                  <c:v>21.62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85-4779-B83E-00F5A68DB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8480"/>
        <c:axId val="21918464"/>
      </c:barChart>
      <c:catAx>
        <c:axId val="2190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918464"/>
        <c:crosses val="autoZero"/>
        <c:auto val="1"/>
        <c:lblAlgn val="ctr"/>
        <c:lblOffset val="100"/>
        <c:noMultiLvlLbl val="0"/>
      </c:catAx>
      <c:valAx>
        <c:axId val="21918464"/>
        <c:scaling>
          <c:orientation val="minMax"/>
          <c:max val="4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908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15.07</c:v>
                </c:pt>
                <c:pt idx="1">
                  <c:v>15.17</c:v>
                </c:pt>
                <c:pt idx="2">
                  <c:v>14.55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5-4D68-AA20-7E9A88AC5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PAB - Approval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7.88</c:v>
                </c:pt>
                <c:pt idx="1">
                  <c:v>8.7800000000000011</c:v>
                </c:pt>
                <c:pt idx="2">
                  <c:v>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E5-4D68-AA20-7E9A88AC54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8.2000000000000011</c:v>
                </c:pt>
                <c:pt idx="1">
                  <c:v>8.59</c:v>
                </c:pt>
                <c:pt idx="2">
                  <c:v>9.120000000000001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E5-4D68-AA20-7E9A88AC5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5024"/>
        <c:axId val="21346560"/>
      </c:barChart>
      <c:catAx>
        <c:axId val="2134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2400"/>
            </a:pPr>
            <a:endParaRPr lang="en-US"/>
          </a:p>
        </c:txPr>
        <c:crossAx val="21346560"/>
        <c:crosses val="autoZero"/>
        <c:auto val="1"/>
        <c:lblAlgn val="ctr"/>
        <c:lblOffset val="100"/>
        <c:noMultiLvlLbl val="0"/>
      </c:catAx>
      <c:valAx>
        <c:axId val="213465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3450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36473512112719E-2"/>
          <c:y val="4.3400019066502336E-2"/>
          <c:w val="0.89802128601681164"/>
          <c:h val="0.76955780677083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2015-16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Primary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9.6315599999999986</c:v>
                </c:pt>
                <c:pt idx="1">
                  <c:v>5.0955199999999987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A-4E3E-9C98-C94DC5146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2016-17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Primary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8.1601100000000013</c:v>
                </c:pt>
                <c:pt idx="1">
                  <c:v>4.0755999999999997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5A-4E3E-9C98-C94DC5146F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Primary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10.958970000000001</c:v>
                </c:pt>
                <c:pt idx="1">
                  <c:v>5.365499999999999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5A-4E3E-9C98-C94DC5146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8480"/>
        <c:axId val="21446656"/>
      </c:barChart>
      <c:catAx>
        <c:axId val="2142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446656"/>
        <c:crosses val="autoZero"/>
        <c:auto val="1"/>
        <c:lblAlgn val="ctr"/>
        <c:lblOffset val="100"/>
        <c:noMultiLvlLbl val="0"/>
      </c:catAx>
      <c:valAx>
        <c:axId val="21446656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428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340168300861434"/>
          <c:y val="0.90836728752499252"/>
          <c:w val="0.7865983778410468"/>
          <c:h val="7.5344960479757653E-2"/>
        </c:manualLayout>
      </c:layout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2015-16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Primary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1476</c:v>
                </c:pt>
                <c:pt idx="1">
                  <c:v>2591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71-4A69-924E-088629CF3B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2016-17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Primary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1728</c:v>
                </c:pt>
                <c:pt idx="1">
                  <c:v>2866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71-4A69-924E-088629CF3B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Primary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2584</c:v>
                </c:pt>
                <c:pt idx="1">
                  <c:v>4030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71-4A69-924E-088629CF3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8784"/>
        <c:axId val="21496960"/>
      </c:barChart>
      <c:catAx>
        <c:axId val="2147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496960"/>
        <c:crosses val="autoZero"/>
        <c:auto val="1"/>
        <c:lblAlgn val="ctr"/>
        <c:lblOffset val="100"/>
        <c:noMultiLvlLbl val="0"/>
      </c:catAx>
      <c:valAx>
        <c:axId val="21496960"/>
        <c:scaling>
          <c:orientation val="minMax"/>
          <c:max val="45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1478784"/>
        <c:crosses val="autoZero"/>
        <c:crossBetween val="between"/>
        <c:majorUnit val="500"/>
        <c:minorUnit val="100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4825764703938E-2"/>
          <c:y val="5.1400554097404488E-2"/>
          <c:w val="0.8891266834323529"/>
          <c:h val="0.7196099445902596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lang="en-IN"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Aadhaar!$B$5:$F$5</c:f>
              <c:strCache>
                <c:ptCount val="5"/>
                <c:pt idx="0">
                  <c:v>Total enrolment</c:v>
                </c:pt>
                <c:pt idx="1">
                  <c:v>No. of Children having Aadhaar</c:v>
                </c:pt>
                <c:pt idx="2">
                  <c:v>No. of Children applied for Aadhaar</c:v>
                </c:pt>
                <c:pt idx="3">
                  <c:v>Number of Children without Aadhaar</c:v>
                </c:pt>
                <c:pt idx="4">
                  <c:v>Number of proxy name deleted</c:v>
                </c:pt>
              </c:strCache>
            </c:strRef>
          </c:cat>
          <c:val>
            <c:numRef>
              <c:f>Aadhaar!$B$7:$F$7</c:f>
              <c:numCache>
                <c:formatCode>0.00</c:formatCode>
                <c:ptCount val="5"/>
                <c:pt idx="0">
                  <c:v>46.738070000000029</c:v>
                </c:pt>
                <c:pt idx="1">
                  <c:v>41.250770000000003</c:v>
                </c:pt>
                <c:pt idx="2">
                  <c:v>2.68228</c:v>
                </c:pt>
                <c:pt idx="3">
                  <c:v>2.8050199999999981</c:v>
                </c:pt>
                <c:pt idx="4">
                  <c:v>0.68344000000000005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2-41B7-910E-CF44946AA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33984"/>
        <c:axId val="23435520"/>
        <c:axId val="0"/>
      </c:bar3DChart>
      <c:catAx>
        <c:axId val="2343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23435520"/>
        <c:crosses val="autoZero"/>
        <c:auto val="1"/>
        <c:lblAlgn val="ctr"/>
        <c:lblOffset val="100"/>
        <c:noMultiLvlLbl val="0"/>
      </c:catAx>
      <c:valAx>
        <c:axId val="23435520"/>
        <c:scaling>
          <c:orientation val="minMax"/>
          <c:max val="5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 sz="1600"/>
            </a:pPr>
            <a:endParaRPr lang="en-US"/>
          </a:p>
        </c:txPr>
        <c:crossAx val="23433984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6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543859649122844E-2"/>
                  <c:y val="-9.8928276999175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3-4BC6-8200-A27294B10EAC}"/>
                </c:ext>
              </c:extLst>
            </c:dLbl>
            <c:dLbl>
              <c:idx val="1"/>
              <c:layout>
                <c:manualLayout>
                  <c:x val="-8.771929824561403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3-4BC6-8200-A27294B10EAC}"/>
                </c:ext>
              </c:extLst>
            </c:dLbl>
            <c:dLbl>
              <c:idx val="2"/>
              <c:layout>
                <c:manualLayout>
                  <c:x val="-7.3099415204678428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63-4BC6-8200-A27294B10EAC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254</c:v>
                </c:pt>
                <c:pt idx="1">
                  <c:v>258</c:v>
                </c:pt>
                <c:pt idx="2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63-4BC6-8200-A27294B10E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 W. Days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63808738664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63-4BC6-8200-A27294B10EAC}"/>
                </c:ext>
              </c:extLst>
            </c:dLbl>
            <c:dLbl>
              <c:idx val="1"/>
              <c:layout>
                <c:manualLayout>
                  <c:x val="8.7719298245613527E-3"/>
                  <c:y val="-3.957131079967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3-4BC6-8200-A27294B10EAC}"/>
                </c:ext>
              </c:extLst>
            </c:dLbl>
            <c:dLbl>
              <c:idx val="2"/>
              <c:layout>
                <c:manualLayout>
                  <c:x val="1.0233918128654951E-2"/>
                  <c:y val="-2.967848309975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63-4BC6-8200-A27294B10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183</c:v>
                </c:pt>
                <c:pt idx="1">
                  <c:v>263</c:v>
                </c:pt>
                <c:pt idx="2">
                  <c:v>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F63-4BC6-8200-A27294B10E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U.Primary W. Days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445607098001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63-4BC6-8200-A27294B10EAC}"/>
                </c:ext>
              </c:extLst>
            </c:dLbl>
            <c:dLbl>
              <c:idx val="1"/>
              <c:layout>
                <c:manualLayout>
                  <c:x val="8.3445607098001605E-3"/>
                  <c:y val="-2.787439315580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63-4BC6-8200-A27294B10EAC}"/>
                </c:ext>
              </c:extLst>
            </c:dLbl>
            <c:dLbl>
              <c:idx val="2"/>
              <c:layout>
                <c:manualLayout>
                  <c:x val="1.6689121419600342E-2"/>
                  <c:y val="-1.672463589348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63-4BC6-8200-A27294B10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183</c:v>
                </c:pt>
                <c:pt idx="1">
                  <c:v>263</c:v>
                </c:pt>
                <c:pt idx="2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F63-4BC6-8200-A27294B10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239296"/>
        <c:axId val="23331200"/>
        <c:axId val="0"/>
      </c:bar3DChart>
      <c:catAx>
        <c:axId val="2323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3331200"/>
        <c:crosses val="autoZero"/>
        <c:auto val="1"/>
        <c:lblAlgn val="ctr"/>
        <c:lblOffset val="100"/>
        <c:noMultiLvlLbl val="0"/>
      </c:catAx>
      <c:valAx>
        <c:axId val="233312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3239296"/>
        <c:crosses val="autoZero"/>
        <c:crossBetween val="between"/>
        <c:majorUnit val="50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127E-3"/>
                  <c:y val="-2.308326463314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05-49E5-A198-ABFAB9FC61B8}"/>
                </c:ext>
              </c:extLst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05-49E5-A198-ABFAB9FC61B8}"/>
                </c:ext>
              </c:extLst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5-49E5-A198-ABFAB9FC6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82.518233899999998</c:v>
                </c:pt>
                <c:pt idx="1">
                  <c:v>88.517289900000108</c:v>
                </c:pt>
                <c:pt idx="2">
                  <c:v>88.018969999999996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05-49E5-A198-ABFAB9FC61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42E-2"/>
                  <c:y val="-1.978565539983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5-49E5-A198-ABFAB9FC61B8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05-49E5-A198-ABFAB9FC61B8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05-49E5-A198-ABFAB9FC6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59.711300400000006</c:v>
                </c:pt>
                <c:pt idx="1">
                  <c:v>88.199559999999991</c:v>
                </c:pt>
                <c:pt idx="2">
                  <c:v>86.781419999999997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5-49E5-A198-ABFAB9FC6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33728"/>
        <c:axId val="23035264"/>
        <c:axId val="0"/>
      </c:bar3DChart>
      <c:catAx>
        <c:axId val="2303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3035264"/>
        <c:crosses val="autoZero"/>
        <c:auto val="1"/>
        <c:lblAlgn val="ctr"/>
        <c:lblOffset val="100"/>
        <c:noMultiLvlLbl val="0"/>
      </c:catAx>
      <c:valAx>
        <c:axId val="2303526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3033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US" sz="1500" b="1" dirty="0"/>
            <a:t>Electronic</a:t>
          </a:r>
          <a:r>
            <a:rPr lang="en-US" sz="1500" dirty="0"/>
            <a:t> </a:t>
          </a:r>
          <a:r>
            <a:rPr lang="en-US" sz="1500" b="1" dirty="0"/>
            <a:t>Health Records</a:t>
          </a:r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5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500"/>
        </a:p>
      </dgm:t>
    </dgm:pt>
    <dgm:pt modelId="{0AC3ED6E-AADD-4885-9FEF-15636B916EBF}">
      <dgm:prSet phldrT="[Text]" custT="1"/>
      <dgm:spPr/>
      <dgm:t>
        <a:bodyPr/>
        <a:lstStyle/>
        <a:p>
          <a:r>
            <a:rPr lang="en-US" sz="1500" dirty="0"/>
            <a:t>Electronic health record for each  </a:t>
          </a:r>
          <a:r>
            <a:rPr lang="en-US" sz="1500" dirty="0" smtClean="0"/>
            <a:t>child</a:t>
          </a:r>
          <a:endParaRPr lang="en-US" sz="15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5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5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500" b="1" dirty="0"/>
            <a:t>Upgrading skills of emergency care </a:t>
          </a:r>
          <a:r>
            <a:rPr lang="en-US" sz="1500" dirty="0"/>
            <a:t>	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5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5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500" dirty="0"/>
            <a:t>Training on basic first aid for the teachers</a:t>
          </a:r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5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5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500" b="1" dirty="0" smtClean="0"/>
            <a:t>School </a:t>
          </a:r>
          <a:r>
            <a:rPr lang="en-US" sz="1500" b="1" dirty="0"/>
            <a:t>Health Promotion Activities 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5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500"/>
        </a:p>
      </dgm:t>
    </dgm:pt>
    <dgm:pt modelId="{1C368E23-C205-4BDA-BDCA-2B0EC02439BA}">
      <dgm:prSet custT="1"/>
      <dgm:spPr/>
      <dgm:t>
        <a:bodyPr/>
        <a:lstStyle/>
        <a:p>
          <a:r>
            <a:rPr lang="en-US" sz="1500" b="1" dirty="0"/>
            <a:t>Provision of Services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5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5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500" b="1" dirty="0"/>
            <a:t>Health Screening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5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5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500" dirty="0"/>
            <a:t>Age appropriate </a:t>
          </a:r>
          <a:r>
            <a:rPr lang="en-US" sz="1500" dirty="0" smtClean="0"/>
            <a:t>learning </a:t>
          </a:r>
          <a:r>
            <a:rPr lang="en-US" sz="1500" dirty="0"/>
            <a:t>for promotion of healthy behavior and prevention of various diseases 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5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500"/>
        </a:p>
      </dgm:t>
    </dgm:pt>
    <dgm:pt modelId="{BDCC679A-9D38-438F-B16F-C1419D1B1C8E}">
      <dgm:prSet custT="1"/>
      <dgm:spPr/>
      <dgm:t>
        <a:bodyPr/>
        <a:lstStyle/>
        <a:p>
          <a:pPr algn="l"/>
          <a:r>
            <a:rPr lang="en-US" sz="1500" dirty="0"/>
            <a:t>Delivered through school </a:t>
          </a:r>
          <a:r>
            <a:rPr lang="en-US" sz="1500" dirty="0" smtClean="0"/>
            <a:t>teachers trained as Health Ambassadors in coordination with health department staff.</a:t>
          </a:r>
          <a:endParaRPr lang="en-US" sz="1500" dirty="0"/>
        </a:p>
      </dgm:t>
    </dgm:pt>
    <dgm:pt modelId="{1AB2EADF-2542-4FB1-AECF-AA98A4BAA788}" type="parTrans" cxnId="{D9AF9A91-D3BE-4CC3-8D42-CED7013B2F4F}">
      <dgm:prSet/>
      <dgm:spPr/>
      <dgm:t>
        <a:bodyPr/>
        <a:lstStyle/>
        <a:p>
          <a:endParaRPr lang="en-US" sz="1500"/>
        </a:p>
      </dgm:t>
    </dgm:pt>
    <dgm:pt modelId="{2386D709-F151-42D5-9364-C6FF91751218}" type="sibTrans" cxnId="{D9AF9A91-D3BE-4CC3-8D42-CED7013B2F4F}">
      <dgm:prSet/>
      <dgm:spPr/>
      <dgm:t>
        <a:bodyPr/>
        <a:lstStyle/>
        <a:p>
          <a:endParaRPr lang="en-US" sz="1500"/>
        </a:p>
      </dgm:t>
    </dgm:pt>
    <dgm:pt modelId="{A7B7BEA8-FDEA-45E1-9723-309FBE88BB68}">
      <dgm:prSet custT="1"/>
      <dgm:spPr/>
      <dgm:t>
        <a:bodyPr/>
        <a:lstStyle/>
        <a:p>
          <a:pPr algn="just"/>
          <a:r>
            <a:rPr lang="en-US" sz="1500" dirty="0" smtClean="0"/>
            <a:t>Screening </a:t>
          </a:r>
          <a:r>
            <a:rPr lang="en-US" sz="1500" dirty="0"/>
            <a:t>of children </a:t>
          </a:r>
          <a:r>
            <a:rPr lang="en-US" sz="1500" dirty="0" smtClean="0"/>
            <a:t>30 </a:t>
          </a:r>
          <a:r>
            <a:rPr lang="en-US" sz="1500" dirty="0"/>
            <a:t>identified health conditions for early detection, free treatment and management through dedicated </a:t>
          </a:r>
          <a:r>
            <a:rPr lang="en-US" sz="1500" dirty="0" smtClean="0"/>
            <a:t>RBSK </a:t>
          </a:r>
          <a:r>
            <a:rPr lang="en-US" sz="1500" dirty="0"/>
            <a:t>mobile health teams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5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500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US" sz="1300" dirty="0"/>
            <a:t>Iron Folic Acid (IFA) tablets, </a:t>
          </a:r>
          <a:r>
            <a:rPr lang="en-US" sz="1300" dirty="0" err="1"/>
            <a:t>Albendazole</a:t>
          </a:r>
          <a:r>
            <a:rPr lang="en-US" sz="1300" dirty="0"/>
            <a:t> administration will be provided by teachers through </a:t>
          </a:r>
          <a:r>
            <a:rPr lang="en-US" sz="1300" dirty="0" smtClean="0"/>
            <a:t>WIFS and National Deworming </a:t>
          </a:r>
          <a:r>
            <a:rPr lang="en-US" sz="1300" dirty="0"/>
            <a:t>Day (NDD) </a:t>
          </a:r>
          <a:r>
            <a:rPr lang="en-US" sz="1300" dirty="0" err="1"/>
            <a:t>programme</a:t>
          </a:r>
          <a:r>
            <a:rPr lang="en-US" sz="1300" dirty="0"/>
            <a:t> respectively.</a:t>
          </a:r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50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500"/>
        </a:p>
      </dgm:t>
    </dgm:pt>
    <dgm:pt modelId="{1721D1EB-5D82-41FF-BE40-D41DBB13BC6F}">
      <dgm:prSet custT="1"/>
      <dgm:spPr/>
      <dgm:t>
        <a:bodyPr/>
        <a:lstStyle/>
        <a:p>
          <a:pPr algn="just"/>
          <a:r>
            <a:rPr lang="en-US" sz="1300" dirty="0"/>
            <a:t> </a:t>
          </a:r>
          <a:r>
            <a:rPr lang="en-US" sz="1300" dirty="0" smtClean="0"/>
            <a:t>Provision </a:t>
          </a:r>
          <a:r>
            <a:rPr lang="en-US" sz="1300" dirty="0"/>
            <a:t>of Sanitary </a:t>
          </a:r>
          <a:r>
            <a:rPr lang="en-US" sz="1300" dirty="0" smtClean="0"/>
            <a:t>Napkins.</a:t>
          </a:r>
          <a:endParaRPr lang="en-US" sz="1300" dirty="0"/>
        </a:p>
      </dgm:t>
    </dgm:pt>
    <dgm:pt modelId="{504402D8-7D8C-4908-A848-CE18CCCC72D0}" type="parTrans" cxnId="{FB86AA1B-DA07-41A3-AD01-6EFFD9910EBF}">
      <dgm:prSet/>
      <dgm:spPr/>
      <dgm:t>
        <a:bodyPr/>
        <a:lstStyle/>
        <a:p>
          <a:endParaRPr lang="en-US" sz="1500"/>
        </a:p>
      </dgm:t>
    </dgm:pt>
    <dgm:pt modelId="{25561BDC-323D-4C3B-9BD0-A981948C5B25}" type="sibTrans" cxnId="{FB86AA1B-DA07-41A3-AD01-6EFFD9910EBF}">
      <dgm:prSet/>
      <dgm:spPr/>
      <dgm:t>
        <a:bodyPr/>
        <a:lstStyle/>
        <a:p>
          <a:endParaRPr lang="en-US" sz="1500"/>
        </a:p>
      </dgm:t>
    </dgm:pt>
    <dgm:pt modelId="{DEC7ACD3-106C-461B-8F51-A650F2585A6C}">
      <dgm:prSet custT="1"/>
      <dgm:spPr/>
      <dgm:t>
        <a:bodyPr/>
        <a:lstStyle/>
        <a:p>
          <a:pPr algn="just"/>
          <a:r>
            <a:rPr lang="en-US" sz="1500" dirty="0" smtClean="0"/>
            <a:t>Identification of malnourished and anemic children and appropriate referrals to PHCs and hospitals. The periodicity of such checkups may be increased.</a:t>
          </a:r>
          <a:endParaRPr lang="en-US" sz="1500" dirty="0"/>
        </a:p>
      </dgm:t>
    </dgm:pt>
    <dgm:pt modelId="{86030DB1-D902-4AF9-9B2A-E7C1ED998B2E}" type="parTrans" cxnId="{B439FABC-4026-4B0E-9C50-9A57768E0F97}">
      <dgm:prSet/>
      <dgm:spPr/>
      <dgm:t>
        <a:bodyPr/>
        <a:lstStyle/>
        <a:p>
          <a:endParaRPr lang="en-US" sz="1500"/>
        </a:p>
      </dgm:t>
    </dgm:pt>
    <dgm:pt modelId="{E9B35870-B0F6-479D-A071-8C46BB80BD28}" type="sibTrans" cxnId="{B439FABC-4026-4B0E-9C50-9A57768E0F97}">
      <dgm:prSet/>
      <dgm:spPr/>
      <dgm:t>
        <a:bodyPr/>
        <a:lstStyle/>
        <a:p>
          <a:endParaRPr lang="en-US" sz="1500"/>
        </a:p>
      </dgm:t>
    </dgm:pt>
    <dgm:pt modelId="{75530C06-B4DC-4A85-AF2A-F668DA482AED}">
      <dgm:prSet custT="1"/>
      <dgm:spPr/>
      <dgm:t>
        <a:bodyPr/>
        <a:lstStyle/>
        <a:p>
          <a:pPr algn="just"/>
          <a:r>
            <a:rPr lang="en-US" sz="1300" dirty="0" smtClean="0"/>
            <a:t>Age appropriate vaccination.</a:t>
          </a:r>
          <a:endParaRPr lang="en-US" sz="1300" dirty="0"/>
        </a:p>
      </dgm:t>
    </dgm:pt>
    <dgm:pt modelId="{C98DB44F-0E21-4966-847D-8E7BC2C52979}" type="parTrans" cxnId="{8B7B5632-DF6E-4816-82FA-85B360DAF137}">
      <dgm:prSet/>
      <dgm:spPr/>
      <dgm:t>
        <a:bodyPr/>
        <a:lstStyle/>
        <a:p>
          <a:endParaRPr lang="en-US" sz="1500"/>
        </a:p>
      </dgm:t>
    </dgm:pt>
    <dgm:pt modelId="{D59C5E87-CFD8-4FBE-A460-564CB02D3EFC}" type="sibTrans" cxnId="{8B7B5632-DF6E-4816-82FA-85B360DAF137}">
      <dgm:prSet/>
      <dgm:spPr/>
      <dgm:t>
        <a:bodyPr/>
        <a:lstStyle/>
        <a:p>
          <a:endParaRPr lang="en-US" sz="1500"/>
        </a:p>
      </dgm:t>
    </dgm:pt>
    <dgm:pt modelId="{445214BC-2882-4385-8CBC-5F291D98C24F}">
      <dgm:prSet custT="1"/>
      <dgm:spPr/>
      <dgm:t>
        <a:bodyPr/>
        <a:lstStyle/>
        <a:p>
          <a:pPr algn="just"/>
          <a:r>
            <a:rPr lang="en-US" sz="1300" dirty="0" smtClean="0"/>
            <a:t>Availability of potable drinking water</a:t>
          </a:r>
          <a:endParaRPr lang="en-US" sz="1300" dirty="0"/>
        </a:p>
      </dgm:t>
    </dgm:pt>
    <dgm:pt modelId="{1BFF497C-ECA9-4D06-A8C2-1AE0F73D0105}" type="parTrans" cxnId="{F6052C60-45D6-430F-88D3-3A223D27F6ED}">
      <dgm:prSet/>
      <dgm:spPr/>
      <dgm:t>
        <a:bodyPr/>
        <a:lstStyle/>
        <a:p>
          <a:endParaRPr lang="en-US" sz="1500"/>
        </a:p>
      </dgm:t>
    </dgm:pt>
    <dgm:pt modelId="{98C328CF-6E98-4219-BB53-4F25CB6E8050}" type="sibTrans" cxnId="{F6052C60-45D6-430F-88D3-3A223D27F6ED}">
      <dgm:prSet/>
      <dgm:spPr/>
      <dgm:t>
        <a:bodyPr/>
        <a:lstStyle/>
        <a:p>
          <a:endParaRPr lang="en-US" sz="1500"/>
        </a:p>
      </dgm:t>
    </dgm:pt>
    <dgm:pt modelId="{75E09F83-CDE0-44C9-B560-D8D1AE4025A4}">
      <dgm:prSet custT="1"/>
      <dgm:spPr/>
      <dgm:t>
        <a:bodyPr/>
        <a:lstStyle/>
        <a:p>
          <a:pPr algn="just"/>
          <a:r>
            <a:rPr lang="en-US" sz="1300" dirty="0" smtClean="0"/>
            <a:t>Yoga and Meditation</a:t>
          </a:r>
          <a:endParaRPr lang="en-US" sz="1300" dirty="0"/>
        </a:p>
      </dgm:t>
    </dgm:pt>
    <dgm:pt modelId="{4C90B932-E8DF-40BD-89DC-B50A432AB504}" type="parTrans" cxnId="{C369B286-F586-4D77-A3F5-E92A53CC8A67}">
      <dgm:prSet/>
      <dgm:spPr/>
    </dgm:pt>
    <dgm:pt modelId="{674F1130-ED70-4BF9-A9FD-A49778322B25}" type="sibTrans" cxnId="{C369B286-F586-4D77-A3F5-E92A53CC8A67}">
      <dgm:prSet/>
      <dgm:spPr/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182161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231397" custLinFactNeighborY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20266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27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7" custScaleY="184328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2681" custScaleY="262130" custLinFactNeighborY="-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3" presStyleCnt="5" custScaleX="76327" custScaleY="78523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2681" custScaleY="84849" custLinFactNeighborX="3115" custLinFactNeighborY="-1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70126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93034" custLinFactNeighborY="2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FB86AA1B-DA07-41A3-AD01-6EFFD9910EBF}" srcId="{1C368E23-C205-4BDA-BDCA-2B0EC02439BA}" destId="{1721D1EB-5D82-41FF-BE40-D41DBB13BC6F}" srcOrd="1" destOrd="0" parTransId="{504402D8-7D8C-4908-A848-CE18CCCC72D0}" sibTransId="{25561BDC-323D-4C3B-9BD0-A981948C5B25}"/>
    <dgm:cxn modelId="{CC0BF834-950D-4D47-A6CF-E3E67F40CB3B}" type="presOf" srcId="{F4021611-4149-4CF3-95CC-7EFEC967DF55}" destId="{EA752DB1-D6A1-4D83-8114-1223FE357855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88C2C521-C2A2-41CD-8804-BA57A795672D}" type="presOf" srcId="{4AD4B199-2F00-44E1-AD21-63BEDCC87BA4}" destId="{1CAFD841-D32E-4B21-BB53-A52E5BA75F8C}" srcOrd="0" destOrd="0" presId="urn:microsoft.com/office/officeart/2005/8/layout/vList5"/>
    <dgm:cxn modelId="{F6052C60-45D6-430F-88D3-3A223D27F6ED}" srcId="{1C368E23-C205-4BDA-BDCA-2B0EC02439BA}" destId="{445214BC-2882-4385-8CBC-5F291D98C24F}" srcOrd="3" destOrd="0" parTransId="{1BFF497C-ECA9-4D06-A8C2-1AE0F73D0105}" sibTransId="{98C328CF-6E98-4219-BB53-4F25CB6E8050}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D14A8737-39C2-4D7D-8CF9-74A64014C24C}" type="presOf" srcId="{75530C06-B4DC-4A85-AF2A-F668DA482AED}" destId="{473C8F4B-602D-44C7-A5EF-0EB298883D66}" srcOrd="0" destOrd="2" presId="urn:microsoft.com/office/officeart/2005/8/layout/vList5"/>
    <dgm:cxn modelId="{A8FDF124-537C-4806-9325-7FCA86C7435D}" type="presOf" srcId="{BDCC679A-9D38-438F-B16F-C1419D1B1C8E}" destId="{944E1ECD-3A86-4042-932B-27C0349CD91B}" srcOrd="0" destOrd="1" presId="urn:microsoft.com/office/officeart/2005/8/layout/vList5"/>
    <dgm:cxn modelId="{764A704A-7B0E-4BF5-B1E7-833BB37D5874}" srcId="{16ED46F1-8A61-49B2-8F34-729040D0F741}" destId="{4AD4B199-2F00-44E1-AD21-63BEDCC87BA4}" srcOrd="3" destOrd="0" parTransId="{85D2605A-6FC0-4097-8A49-67D88C5182AB}" sibTransId="{EFADF196-5BC0-43E0-90A8-7638C8C384A0}"/>
    <dgm:cxn modelId="{C369B286-F586-4D77-A3F5-E92A53CC8A67}" srcId="{1C368E23-C205-4BDA-BDCA-2B0EC02439BA}" destId="{75E09F83-CDE0-44C9-B560-D8D1AE4025A4}" srcOrd="4" destOrd="0" parTransId="{4C90B932-E8DF-40BD-89DC-B50A432AB504}" sibTransId="{674F1130-ED70-4BF9-A9FD-A49778322B25}"/>
    <dgm:cxn modelId="{0B8C0523-F956-4782-A789-00DED38167D1}" type="presOf" srcId="{DEC7ACD3-106C-461B-8F51-A650F2585A6C}" destId="{AAC8AD6C-5EFA-453F-AD8D-42F85762E8D5}" srcOrd="0" destOrd="1" presId="urn:microsoft.com/office/officeart/2005/8/layout/vList5"/>
    <dgm:cxn modelId="{E9AD5C06-7506-4AB5-B9E5-1A7122C7FB25}" type="presOf" srcId="{1D616D02-800C-48F9-B8C0-FAFDCD089647}" destId="{473C8F4B-602D-44C7-A5EF-0EB298883D66}" srcOrd="0" destOrd="0" presId="urn:microsoft.com/office/officeart/2005/8/layout/vList5"/>
    <dgm:cxn modelId="{B439FABC-4026-4B0E-9C50-9A57768E0F97}" srcId="{5158A189-202B-47C8-BE8B-6625C1D061C6}" destId="{DEC7ACD3-106C-461B-8F51-A650F2585A6C}" srcOrd="1" destOrd="0" parTransId="{86030DB1-D902-4AF9-9B2A-E7C1ED998B2E}" sibTransId="{E9B35870-B0F6-479D-A071-8C46BB80BD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8B7B5632-DF6E-4816-82FA-85B360DAF137}" srcId="{1C368E23-C205-4BDA-BDCA-2B0EC02439BA}" destId="{75530C06-B4DC-4A85-AF2A-F668DA482AED}" srcOrd="2" destOrd="0" parTransId="{C98DB44F-0E21-4966-847D-8E7BC2C52979}" sibTransId="{D59C5E87-CFD8-4FBE-A460-564CB02D3EFC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439B4C5C-55B8-4686-AE90-BE76B015FB4E}" type="presOf" srcId="{16ED46F1-8A61-49B2-8F34-729040D0F741}" destId="{00405C89-0C79-4E98-9EF8-1CE5C01EFC58}" srcOrd="0" destOrd="0" presId="urn:microsoft.com/office/officeart/2005/8/layout/vList5"/>
    <dgm:cxn modelId="{AE013FA6-3664-4E64-9D40-C38A65CD6A06}" type="presOf" srcId="{1C368E23-C205-4BDA-BDCA-2B0EC02439BA}" destId="{02A5CEB2-C911-45CA-B46C-B7A80E9CDE78}" srcOrd="0" destOrd="0" presId="urn:microsoft.com/office/officeart/2005/8/layout/vList5"/>
    <dgm:cxn modelId="{DF7E97C3-157B-4099-BB92-24C65569F5CC}" type="presOf" srcId="{0AC3ED6E-AADD-4885-9FEF-15636B916EBF}" destId="{EAD9F6A1-B048-417B-ADD5-10E34845BDC3}" srcOrd="0" destOrd="0" presId="urn:microsoft.com/office/officeart/2005/8/layout/vList5"/>
    <dgm:cxn modelId="{1F2ECBF7-67AB-4ACA-B602-FF72C48E8B49}" type="presOf" srcId="{5EE4D596-9ED4-472C-8E16-C32F0E1185D2}" destId="{D95089AA-EACC-4A6D-8332-0E68B108F8DC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EA861438-672E-47EA-8340-7E883C35A329}" type="presOf" srcId="{75E09F83-CDE0-44C9-B560-D8D1AE4025A4}" destId="{473C8F4B-602D-44C7-A5EF-0EB298883D66}" srcOrd="0" destOrd="4" presId="urn:microsoft.com/office/officeart/2005/8/layout/vList5"/>
    <dgm:cxn modelId="{A3EA180B-DD8E-46C9-80F1-6AC07EC19603}" type="presOf" srcId="{7F368BA0-B9A8-4A03-AA6C-464E5650579B}" destId="{944E1ECD-3A86-4042-932B-27C0349CD91B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C985D80F-F7CC-4CD5-80E8-A644AF33F17B}" type="presOf" srcId="{5158A189-202B-47C8-BE8B-6625C1D061C6}" destId="{E4C69CEA-D2B4-4245-81CC-6244868797AD}" srcOrd="0" destOrd="0" presId="urn:microsoft.com/office/officeart/2005/8/layout/vList5"/>
    <dgm:cxn modelId="{DDCDC5A8-9A57-4975-81DA-CD6141C9164D}" type="presOf" srcId="{1721D1EB-5D82-41FF-BE40-D41DBB13BC6F}" destId="{473C8F4B-602D-44C7-A5EF-0EB298883D66}" srcOrd="0" destOrd="1" presId="urn:microsoft.com/office/officeart/2005/8/layout/vList5"/>
    <dgm:cxn modelId="{EBF1D07D-0D93-4CA0-B10C-F72E8F2369B5}" type="presOf" srcId="{445214BC-2882-4385-8CBC-5F291D98C24F}" destId="{473C8F4B-602D-44C7-A5EF-0EB298883D66}" srcOrd="0" destOrd="3" presId="urn:microsoft.com/office/officeart/2005/8/layout/vList5"/>
    <dgm:cxn modelId="{72CABD38-EEF9-46A0-BA20-00C2ADE46E8E}" type="presOf" srcId="{A7B7BEA8-FDEA-45E1-9723-309FBE88BB68}" destId="{AAC8AD6C-5EFA-453F-AD8D-42F85762E8D5}" srcOrd="0" destOrd="0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D9AF9A91-D3BE-4CC3-8D42-CED7013B2F4F}" srcId="{5EE4D596-9ED4-472C-8E16-C32F0E1185D2}" destId="{BDCC679A-9D38-438F-B16F-C1419D1B1C8E}" srcOrd="1" destOrd="0" parTransId="{1AB2EADF-2542-4FB1-AECF-AA98A4BAA788}" sibTransId="{2386D709-F151-42D5-9364-C6FF91751218}"/>
    <dgm:cxn modelId="{7788E1C4-8E0B-48A9-8557-41A40445B9A0}" type="presOf" srcId="{6660F718-3E31-472D-A9E8-1FC5E718250F}" destId="{28F709A0-81CF-49E5-AC89-9D7CDAD1FA2F}" srcOrd="0" destOrd="0" presId="urn:microsoft.com/office/officeart/2005/8/layout/vList5"/>
    <dgm:cxn modelId="{CB048D0E-655F-4FC8-A705-0DF36C5B1FEE}" type="presParOf" srcId="{00405C89-0C79-4E98-9EF8-1CE5C01EFC58}" destId="{852B557A-E646-40A1-89F7-C47CED9725CC}" srcOrd="0" destOrd="0" presId="urn:microsoft.com/office/officeart/2005/8/layout/vList5"/>
    <dgm:cxn modelId="{0D0CB4FE-2BF2-4009-9D72-4ABD62CE00B8}" type="presParOf" srcId="{852B557A-E646-40A1-89F7-C47CED9725CC}" destId="{D95089AA-EACC-4A6D-8332-0E68B108F8DC}" srcOrd="0" destOrd="0" presId="urn:microsoft.com/office/officeart/2005/8/layout/vList5"/>
    <dgm:cxn modelId="{411C1A0E-F983-42F2-83EB-E98776382B31}" type="presParOf" srcId="{852B557A-E646-40A1-89F7-C47CED9725CC}" destId="{944E1ECD-3A86-4042-932B-27C0349CD91B}" srcOrd="1" destOrd="0" presId="urn:microsoft.com/office/officeart/2005/8/layout/vList5"/>
    <dgm:cxn modelId="{38F97ED4-D45B-4C38-B28E-B918555BA5E6}" type="presParOf" srcId="{00405C89-0C79-4E98-9EF8-1CE5C01EFC58}" destId="{FAD045EF-3C09-4B63-AC91-DE69E4E25012}" srcOrd="1" destOrd="0" presId="urn:microsoft.com/office/officeart/2005/8/layout/vList5"/>
    <dgm:cxn modelId="{E5105D0A-B9C9-4768-878E-B91CBBA93644}" type="presParOf" srcId="{00405C89-0C79-4E98-9EF8-1CE5C01EFC58}" destId="{F9EEA38A-2E46-441B-855E-990AED148710}" srcOrd="2" destOrd="0" presId="urn:microsoft.com/office/officeart/2005/8/layout/vList5"/>
    <dgm:cxn modelId="{94AAA79A-F1F8-4B45-8405-73C833A5CA97}" type="presParOf" srcId="{F9EEA38A-2E46-441B-855E-990AED148710}" destId="{E4C69CEA-D2B4-4245-81CC-6244868797AD}" srcOrd="0" destOrd="0" presId="urn:microsoft.com/office/officeart/2005/8/layout/vList5"/>
    <dgm:cxn modelId="{6ABDC8BD-6057-4B90-A2AB-CC04E25FA6A0}" type="presParOf" srcId="{F9EEA38A-2E46-441B-855E-990AED148710}" destId="{AAC8AD6C-5EFA-453F-AD8D-42F85762E8D5}" srcOrd="1" destOrd="0" presId="urn:microsoft.com/office/officeart/2005/8/layout/vList5"/>
    <dgm:cxn modelId="{9DB9007F-7D49-477C-89C4-BB0FF970D2E5}" type="presParOf" srcId="{00405C89-0C79-4E98-9EF8-1CE5C01EFC58}" destId="{904BA450-6ABD-422F-B04E-C1370E3F9358}" srcOrd="3" destOrd="0" presId="urn:microsoft.com/office/officeart/2005/8/layout/vList5"/>
    <dgm:cxn modelId="{15DF708F-8AE9-48E3-A258-6A83615CED4C}" type="presParOf" srcId="{00405C89-0C79-4E98-9EF8-1CE5C01EFC58}" destId="{C226A346-1727-49CC-8162-2192D69EEE30}" srcOrd="4" destOrd="0" presId="urn:microsoft.com/office/officeart/2005/8/layout/vList5"/>
    <dgm:cxn modelId="{C5EA599C-4B28-4ADD-9724-C60DE67765A8}" type="presParOf" srcId="{C226A346-1727-49CC-8162-2192D69EEE30}" destId="{02A5CEB2-C911-45CA-B46C-B7A80E9CDE78}" srcOrd="0" destOrd="0" presId="urn:microsoft.com/office/officeart/2005/8/layout/vList5"/>
    <dgm:cxn modelId="{1BBF226B-7A45-4F21-9039-C6B0CE8E6527}" type="presParOf" srcId="{C226A346-1727-49CC-8162-2192D69EEE30}" destId="{473C8F4B-602D-44C7-A5EF-0EB298883D66}" srcOrd="1" destOrd="0" presId="urn:microsoft.com/office/officeart/2005/8/layout/vList5"/>
    <dgm:cxn modelId="{1F1F4236-15DD-4C61-BDB5-DC350B4265D8}" type="presParOf" srcId="{00405C89-0C79-4E98-9EF8-1CE5C01EFC58}" destId="{3FB74CA0-16D7-44DB-80E8-1D328AF4305E}" srcOrd="5" destOrd="0" presId="urn:microsoft.com/office/officeart/2005/8/layout/vList5"/>
    <dgm:cxn modelId="{E879F84C-2EF8-497D-822A-FD1B7635D365}" type="presParOf" srcId="{00405C89-0C79-4E98-9EF8-1CE5C01EFC58}" destId="{11B12FA9-7BD2-4B6E-AECC-2C495D4AD7C2}" srcOrd="6" destOrd="0" presId="urn:microsoft.com/office/officeart/2005/8/layout/vList5"/>
    <dgm:cxn modelId="{A71D7C6B-DB55-411F-98F5-D0A9FF2AF934}" type="presParOf" srcId="{11B12FA9-7BD2-4B6E-AECC-2C495D4AD7C2}" destId="{1CAFD841-D32E-4B21-BB53-A52E5BA75F8C}" srcOrd="0" destOrd="0" presId="urn:microsoft.com/office/officeart/2005/8/layout/vList5"/>
    <dgm:cxn modelId="{B0AA5171-94A7-46F5-8A98-C9A5983A8BDC}" type="presParOf" srcId="{11B12FA9-7BD2-4B6E-AECC-2C495D4AD7C2}" destId="{EAD9F6A1-B048-417B-ADD5-10E34845BDC3}" srcOrd="1" destOrd="0" presId="urn:microsoft.com/office/officeart/2005/8/layout/vList5"/>
    <dgm:cxn modelId="{F9518C71-E652-4A44-B330-930D749BCAF1}" type="presParOf" srcId="{00405C89-0C79-4E98-9EF8-1CE5C01EFC58}" destId="{CA87CA31-3014-43ED-AE5B-A4723D7DF449}" srcOrd="7" destOrd="0" presId="urn:microsoft.com/office/officeart/2005/8/layout/vList5"/>
    <dgm:cxn modelId="{BC6E0F72-4745-401B-BF52-21CC5C1DABE2}" type="presParOf" srcId="{00405C89-0C79-4E98-9EF8-1CE5C01EFC58}" destId="{80B79A40-9C57-4923-8E53-41CAD816483B}" srcOrd="8" destOrd="0" presId="urn:microsoft.com/office/officeart/2005/8/layout/vList5"/>
    <dgm:cxn modelId="{5DD017C0-81F3-4B48-93C2-D209552BD1C9}" type="presParOf" srcId="{80B79A40-9C57-4923-8E53-41CAD816483B}" destId="{28F709A0-81CF-49E5-AC89-9D7CDAD1FA2F}" srcOrd="0" destOrd="0" presId="urn:microsoft.com/office/officeart/2005/8/layout/vList5"/>
    <dgm:cxn modelId="{031E913B-AD68-4363-9535-2C795AD90C35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184737" y="-2641202"/>
          <a:ext cx="1260072" cy="65789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Age appropriate </a:t>
          </a:r>
          <a:r>
            <a:rPr lang="en-US" sz="1500" kern="1200" dirty="0" smtClean="0"/>
            <a:t>learning </a:t>
          </a:r>
          <a:r>
            <a:rPr lang="en-US" sz="1500" kern="1200" dirty="0"/>
            <a:t>for promotion of healthy behavior and prevention of various diseases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Delivered through school </a:t>
          </a:r>
          <a:r>
            <a:rPr lang="en-US" sz="1500" kern="1200" dirty="0" smtClean="0"/>
            <a:t>teachers trained as Health Ambassadors in coordination with health department staff.</a:t>
          </a:r>
          <a:endParaRPr lang="en-US" sz="1500" kern="1200" dirty="0"/>
        </a:p>
      </dsp:txBody>
      <dsp:txXfrm rot="-5400000">
        <a:off x="2525289" y="79758"/>
        <a:ext cx="6517456" cy="1137048"/>
      </dsp:txXfrm>
    </dsp:sp>
    <dsp:sp modelId="{D95089AA-EACC-4A6D-8332-0E68B108F8DC}">
      <dsp:nvSpPr>
        <dsp:cNvPr id="0" name=""/>
        <dsp:cNvSpPr/>
      </dsp:nvSpPr>
      <dsp:spPr>
        <a:xfrm>
          <a:off x="0" y="34179"/>
          <a:ext cx="2506731" cy="12399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School </a:t>
          </a:r>
          <a:r>
            <a:rPr lang="en-US" sz="1500" b="1" kern="1200" dirty="0"/>
            <a:t>Health Promotion Activities </a:t>
          </a:r>
        </a:p>
      </dsp:txBody>
      <dsp:txXfrm>
        <a:off x="60529" y="94708"/>
        <a:ext cx="2385673" cy="1118888"/>
      </dsp:txXfrm>
    </dsp:sp>
    <dsp:sp modelId="{AAC8AD6C-5EFA-453F-AD8D-42F85762E8D5}">
      <dsp:nvSpPr>
        <dsp:cNvPr id="0" name=""/>
        <dsp:cNvSpPr/>
      </dsp:nvSpPr>
      <dsp:spPr>
        <a:xfrm rot="5400000">
          <a:off x="5078043" y="-1257163"/>
          <a:ext cx="1473459" cy="65789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Screening </a:t>
          </a:r>
          <a:r>
            <a:rPr lang="en-US" sz="1500" kern="1200" dirty="0"/>
            <a:t>of children </a:t>
          </a:r>
          <a:r>
            <a:rPr lang="en-US" sz="1500" kern="1200" dirty="0" smtClean="0"/>
            <a:t>30 </a:t>
          </a:r>
          <a:r>
            <a:rPr lang="en-US" sz="1500" kern="1200" dirty="0"/>
            <a:t>identified health conditions for early detection, free treatment and management through dedicated </a:t>
          </a:r>
          <a:r>
            <a:rPr lang="en-US" sz="1500" kern="1200" dirty="0" smtClean="0"/>
            <a:t>RBSK </a:t>
          </a:r>
          <a:r>
            <a:rPr lang="en-US" sz="1500" kern="1200" dirty="0"/>
            <a:t>mobile health teams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Identification of malnourished and anemic children and appropriate referrals to PHCs and hospitals. The periodicity of such checkups may be increased.</a:t>
          </a:r>
          <a:endParaRPr lang="en-US" sz="1500" kern="1200" dirty="0"/>
        </a:p>
      </dsp:txBody>
      <dsp:txXfrm rot="-5400000">
        <a:off x="2525289" y="1367519"/>
        <a:ext cx="6507040" cy="1329603"/>
      </dsp:txXfrm>
    </dsp:sp>
    <dsp:sp modelId="{E4C69CEA-D2B4-4245-81CC-6244868797AD}">
      <dsp:nvSpPr>
        <dsp:cNvPr id="0" name=""/>
        <dsp:cNvSpPr/>
      </dsp:nvSpPr>
      <dsp:spPr>
        <a:xfrm>
          <a:off x="0" y="1365182"/>
          <a:ext cx="2506731" cy="13795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Health Screening</a:t>
          </a:r>
        </a:p>
      </dsp:txBody>
      <dsp:txXfrm>
        <a:off x="67344" y="1432526"/>
        <a:ext cx="2372043" cy="1244854"/>
      </dsp:txXfrm>
    </dsp:sp>
    <dsp:sp modelId="{473C8F4B-602D-44C7-A5EF-0EB298883D66}">
      <dsp:nvSpPr>
        <dsp:cNvPr id="0" name=""/>
        <dsp:cNvSpPr/>
      </dsp:nvSpPr>
      <dsp:spPr>
        <a:xfrm rot="5400000">
          <a:off x="5101059" y="203572"/>
          <a:ext cx="1427428" cy="65789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Iron Folic Acid (IFA) tablets, </a:t>
          </a:r>
          <a:r>
            <a:rPr lang="en-US" sz="1300" kern="1200" dirty="0" err="1"/>
            <a:t>Albendazole</a:t>
          </a:r>
          <a:r>
            <a:rPr lang="en-US" sz="1300" kern="1200" dirty="0"/>
            <a:t> administration will be provided by teachers through </a:t>
          </a:r>
          <a:r>
            <a:rPr lang="en-US" sz="1300" kern="1200" dirty="0" smtClean="0"/>
            <a:t>WIFS and National Deworming </a:t>
          </a:r>
          <a:r>
            <a:rPr lang="en-US" sz="1300" kern="1200" dirty="0"/>
            <a:t>Day (NDD) </a:t>
          </a:r>
          <a:r>
            <a:rPr lang="en-US" sz="1300" kern="1200" dirty="0" err="1"/>
            <a:t>programme</a:t>
          </a:r>
          <a:r>
            <a:rPr lang="en-US" sz="1300" kern="1200" dirty="0"/>
            <a:t> respectively.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</a:t>
          </a:r>
          <a:r>
            <a:rPr lang="en-US" sz="1300" kern="1200" dirty="0" smtClean="0"/>
            <a:t>Provision </a:t>
          </a:r>
          <a:r>
            <a:rPr lang="en-US" sz="1300" kern="1200" dirty="0"/>
            <a:t>of Sanitary </a:t>
          </a:r>
          <a:r>
            <a:rPr lang="en-US" sz="1300" kern="1200" dirty="0" smtClean="0"/>
            <a:t>Napkins.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Age appropriate vaccination.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Availability of potable drinking water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Yoga and Meditation</a:t>
          </a:r>
          <a:endParaRPr lang="en-US" sz="1300" kern="1200" dirty="0"/>
        </a:p>
      </dsp:txBody>
      <dsp:txXfrm rot="-5400000">
        <a:off x="2525290" y="2849023"/>
        <a:ext cx="6509287" cy="1288066"/>
      </dsp:txXfrm>
    </dsp:sp>
    <dsp:sp modelId="{02A5CEB2-C911-45CA-B46C-B7A80E9CDE78}">
      <dsp:nvSpPr>
        <dsp:cNvPr id="0" name=""/>
        <dsp:cNvSpPr/>
      </dsp:nvSpPr>
      <dsp:spPr>
        <a:xfrm>
          <a:off x="0" y="2912083"/>
          <a:ext cx="2506731" cy="12546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Provision of Services</a:t>
          </a:r>
        </a:p>
      </dsp:txBody>
      <dsp:txXfrm>
        <a:off x="61249" y="2973332"/>
        <a:ext cx="2384233" cy="1132199"/>
      </dsp:txXfrm>
    </dsp:sp>
    <dsp:sp modelId="{EAD9F6A1-B048-417B-ADD5-10E34845BDC3}">
      <dsp:nvSpPr>
        <dsp:cNvPr id="0" name=""/>
        <dsp:cNvSpPr/>
      </dsp:nvSpPr>
      <dsp:spPr>
        <a:xfrm rot="5400000">
          <a:off x="5607974" y="1229244"/>
          <a:ext cx="462045" cy="65853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Electronic health record for each  </a:t>
          </a:r>
          <a:r>
            <a:rPr lang="en-US" sz="1500" kern="1200" dirty="0" smtClean="0"/>
            <a:t>child</a:t>
          </a:r>
          <a:endParaRPr lang="en-US" sz="1500" kern="1200" dirty="0"/>
        </a:p>
      </dsp:txBody>
      <dsp:txXfrm rot="-5400000">
        <a:off x="2546298" y="4313476"/>
        <a:ext cx="6562844" cy="416935"/>
      </dsp:txXfrm>
    </dsp:sp>
    <dsp:sp modelId="{1CAFD841-D32E-4B21-BB53-A52E5BA75F8C}">
      <dsp:nvSpPr>
        <dsp:cNvPr id="0" name=""/>
        <dsp:cNvSpPr/>
      </dsp:nvSpPr>
      <dsp:spPr>
        <a:xfrm>
          <a:off x="0" y="4287180"/>
          <a:ext cx="2509182" cy="5344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Electronic</a:t>
          </a:r>
          <a:r>
            <a:rPr lang="en-US" sz="1500" kern="1200" dirty="0"/>
            <a:t> </a:t>
          </a:r>
          <a:r>
            <a:rPr lang="en-US" sz="1500" b="1" kern="1200" dirty="0"/>
            <a:t>Health Records</a:t>
          </a:r>
        </a:p>
      </dsp:txBody>
      <dsp:txXfrm>
        <a:off x="26092" y="4313272"/>
        <a:ext cx="2456998" cy="482312"/>
      </dsp:txXfrm>
    </dsp:sp>
    <dsp:sp modelId="{EA752DB1-D6A1-4D83-8114-1223FE357855}">
      <dsp:nvSpPr>
        <dsp:cNvPr id="0" name=""/>
        <dsp:cNvSpPr/>
      </dsp:nvSpPr>
      <dsp:spPr>
        <a:xfrm rot="5400000">
          <a:off x="5567131" y="1795170"/>
          <a:ext cx="506616" cy="658539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Training on basic first aid for the teachers</a:t>
          </a:r>
        </a:p>
      </dsp:txBody>
      <dsp:txXfrm rot="-5400000">
        <a:off x="2527740" y="4859293"/>
        <a:ext cx="6560668" cy="457154"/>
      </dsp:txXfrm>
    </dsp:sp>
    <dsp:sp modelId="{28F709A0-81CF-49E5-AC89-9D7CDAD1FA2F}">
      <dsp:nvSpPr>
        <dsp:cNvPr id="0" name=""/>
        <dsp:cNvSpPr/>
      </dsp:nvSpPr>
      <dsp:spPr>
        <a:xfrm>
          <a:off x="0" y="4847716"/>
          <a:ext cx="2509182" cy="477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Upgrading skills of emergency care </a:t>
          </a:r>
          <a:r>
            <a:rPr lang="en-US" sz="1500" kern="1200" dirty="0"/>
            <a:t>	</a:t>
          </a:r>
        </a:p>
      </dsp:txBody>
      <dsp:txXfrm>
        <a:off x="23302" y="4871018"/>
        <a:ext cx="2462578" cy="43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0.06823</cdr:x>
      <cdr:y>0.04275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19048" cy="200000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0.77511</cdr:x>
      <cdr:y>0.19262</cdr:y>
    </cdr:from>
    <cdr:to>
      <cdr:x>0.9959</cdr:x>
      <cdr:y>0.85416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7078070" y="877624"/>
          <a:ext cx="2016187" cy="3014059"/>
        </a:xfrm>
        <a:prstGeom xmlns:a="http://schemas.openxmlformats.org/drawingml/2006/main" prst="wedgeRoundRectCallout">
          <a:avLst>
            <a:gd name="adj1" fmla="val -67519"/>
            <a:gd name="adj2" fmla="val 18794"/>
            <a:gd name="adj3" fmla="val 16667"/>
          </a:avLst>
        </a:prstGeom>
        <a:blipFill xmlns:a="http://schemas.openxmlformats.org/drawingml/2006/main" dpi="0" rotWithShape="1">
          <a:blip xmlns:r="http://schemas.openxmlformats.org/officeDocument/2006/relationships" r:embed="rId1">
            <a:alphaModFix amt="49000"/>
          </a:blip>
          <a:srcRect/>
          <a:stretch>
            <a:fillRect/>
          </a:stretch>
        </a:blip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Sanctioned = 39001</a:t>
          </a:r>
        </a:p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Constructed = 29012</a:t>
          </a:r>
        </a:p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In progress = 3987</a:t>
          </a:r>
        </a:p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Yet to start = 6002</a:t>
          </a: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Note: 2533 units of KS  not yet surrender   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0.79088</cdr:x>
      <cdr:y>0.19037</cdr:y>
    </cdr:from>
    <cdr:to>
      <cdr:x>0.9959</cdr:x>
      <cdr:y>0.85416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7222077" y="867366"/>
          <a:ext cx="1872180" cy="3024318"/>
        </a:xfrm>
        <a:prstGeom xmlns:a="http://schemas.openxmlformats.org/drawingml/2006/main" prst="wedgeRoundRectCallout">
          <a:avLst>
            <a:gd name="adj1" fmla="val -59379"/>
            <a:gd name="adj2" fmla="val 17030"/>
            <a:gd name="adj3" fmla="val 16667"/>
          </a:avLst>
        </a:prstGeom>
        <a:blipFill xmlns:a="http://schemas.openxmlformats.org/drawingml/2006/main" dpi="0" rotWithShape="1">
          <a:blip xmlns:r="http://schemas.openxmlformats.org/officeDocument/2006/relationships" r:embed="rId1">
            <a:alphaModFix amt="30000"/>
          </a:blip>
          <a:srcRect/>
          <a:stretch>
            <a:fillRect/>
          </a:stretch>
        </a:blip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Sanctioned = 37132</a:t>
          </a:r>
        </a:p>
        <a:p xmlns:a="http://schemas.openxmlformats.org/drawingml/2006/main">
          <a:pPr algn="ctr"/>
          <a:r>
            <a:rPr lang="en-US" sz="1400" b="1" dirty="0" smtClean="0"/>
            <a:t>Procured = 37124</a:t>
          </a:r>
        </a:p>
        <a:p xmlns:a="http://schemas.openxmlformats.org/drawingml/2006/main">
          <a:pPr algn="ctr"/>
          <a:r>
            <a:rPr lang="en-US" sz="1400" b="1" dirty="0" smtClean="0"/>
            <a:t>Yet to start = 8 in </a:t>
          </a:r>
          <a:r>
            <a:rPr lang="en-US" sz="1400" b="1" dirty="0" err="1" smtClean="0"/>
            <a:t>Chartra</a:t>
          </a:r>
          <a:r>
            <a:rPr lang="en-US" sz="1400" b="1" dirty="0" smtClean="0"/>
            <a:t> district.</a:t>
          </a:r>
        </a:p>
        <a:p xmlns:a="http://schemas.openxmlformats.org/drawingml/2006/main">
          <a:pPr algn="ctr"/>
          <a:endParaRPr lang="en-US" sz="1400" b="1" dirty="0"/>
        </a:p>
        <a:p xmlns:a="http://schemas.openxmlformats.org/drawingml/2006/main">
          <a:pPr algn="ctr"/>
          <a:r>
            <a:rPr lang="en-US" sz="1400" b="1" dirty="0" smtClean="0"/>
            <a:t>Note: 11243 units of </a:t>
          </a:r>
          <a:r>
            <a:rPr lang="en-US" sz="1400" b="1" dirty="0" err="1" smtClean="0"/>
            <a:t>KD</a:t>
          </a:r>
          <a:r>
            <a:rPr lang="en-US" sz="1400" b="1" dirty="0" smtClean="0"/>
            <a:t>  approved  during 2017-18, File is in process.</a:t>
          </a:r>
        </a:p>
        <a:p xmlns:a="http://schemas.openxmlformats.org/drawingml/2006/main">
          <a:pPr algn="ctr"/>
          <a:endParaRPr lang="en-US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0.8382</cdr:x>
      <cdr:y>0.09543</cdr:y>
    </cdr:from>
    <cdr:to>
      <cdr:x>0.98803</cdr:x>
      <cdr:y>0.45893</cdr:y>
    </cdr:to>
    <cdr:sp macro="" textlink="">
      <cdr:nvSpPr>
        <cdr:cNvPr id="2" name="Flowchart: Card 1"/>
        <cdr:cNvSpPr/>
      </cdr:nvSpPr>
      <cdr:spPr>
        <a:xfrm xmlns:a="http://schemas.openxmlformats.org/drawingml/2006/main">
          <a:off x="7653833" y="434777"/>
          <a:ext cx="1368152" cy="1656184"/>
        </a:xfrm>
        <a:prstGeom xmlns:a="http://schemas.openxmlformats.org/drawingml/2006/main" prst="flowChartPunchedCard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Average 13.60 thousand schools reported through AMS</a:t>
          </a:r>
          <a:endParaRPr lang="en-US" sz="14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0.12264</cdr:x>
      <cdr:y>0.19355</cdr:y>
    </cdr:from>
    <cdr:to>
      <cdr:x>0.16038</cdr:x>
      <cdr:y>0.66449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8854" y="1771346"/>
          <a:ext cx="21025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>
              <a:solidFill>
                <a:schemeClr val="bg1"/>
              </a:solidFill>
            </a:rPr>
            <a:t>Enrolment</a:t>
          </a:r>
          <a:endParaRPr lang="en-I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0.20755</cdr:x>
      <cdr:y>0.33871</cdr:y>
    </cdr:from>
    <cdr:to>
      <cdr:x>0.24528</cdr:x>
      <cdr:y>0.72901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856946" y="2239398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>
              <a:solidFill>
                <a:schemeClr val="tx1"/>
              </a:solidFill>
            </a:rPr>
            <a:t>PAB Approval</a:t>
          </a:r>
          <a:endParaRPr lang="en-IN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0.29245</cdr:x>
      <cdr:y>0.33871</cdr:y>
    </cdr:from>
    <cdr:to>
      <cdr:x>0.33019</cdr:x>
      <cdr:y>0.72901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1505018" y="2239398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Average coverage</a:t>
          </a:r>
          <a:endParaRPr lang="en-IN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0.79245</cdr:x>
      <cdr:y>0.32156</cdr:y>
    </cdr:from>
    <cdr:to>
      <cdr:x>0.83019</cdr:x>
      <cdr:y>0.71186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5321442" y="2162843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Proposal</a:t>
          </a:r>
          <a:endParaRPr lang="en-IN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0.87736</cdr:x>
      <cdr:y>0.32156</cdr:y>
    </cdr:from>
    <cdr:to>
      <cdr:x>0.91509</cdr:x>
      <cdr:y>0.71186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5969514" y="2162843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Recommendation</a:t>
          </a:r>
          <a:endParaRPr lang="en-IN" sz="1100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0.12264</cdr:x>
      <cdr:y>0.19355</cdr:y>
    </cdr:from>
    <cdr:to>
      <cdr:x>0.16038</cdr:x>
      <cdr:y>0.66449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8854" y="1771346"/>
          <a:ext cx="21025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>
              <a:solidFill>
                <a:schemeClr val="bg1"/>
              </a:solidFill>
            </a:rPr>
            <a:t>Enrolment</a:t>
          </a:r>
          <a:endParaRPr lang="en-IN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0.20755</cdr:x>
      <cdr:y>0.33871</cdr:y>
    </cdr:from>
    <cdr:to>
      <cdr:x>0.24528</cdr:x>
      <cdr:y>0.72901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856946" y="2239398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>
              <a:solidFill>
                <a:schemeClr val="tx1"/>
              </a:solidFill>
            </a:rPr>
            <a:t>PAB Approval</a:t>
          </a:r>
          <a:endParaRPr lang="en-IN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0.29245</cdr:x>
      <cdr:y>0.33871</cdr:y>
    </cdr:from>
    <cdr:to>
      <cdr:x>0.33019</cdr:x>
      <cdr:y>0.72901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1505018" y="2239398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Average coverage</a:t>
          </a:r>
          <a:endParaRPr lang="en-IN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0.79245</cdr:x>
      <cdr:y>0.32156</cdr:y>
    </cdr:from>
    <cdr:to>
      <cdr:x>0.83019</cdr:x>
      <cdr:y>0.71186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5321442" y="2162843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Proposal</a:t>
          </a:r>
          <a:endParaRPr lang="en-IN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0.87736</cdr:x>
      <cdr:y>0.32156</cdr:y>
    </cdr:from>
    <cdr:to>
      <cdr:x>0.91509</cdr:x>
      <cdr:y>0.71186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5969514" y="2162843"/>
          <a:ext cx="17424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Recommendation</a:t>
          </a:r>
          <a:endParaRPr lang="en-IN" sz="11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0.33395</cdr:x>
      <cdr:y>0.29733</cdr:y>
    </cdr:from>
    <cdr:to>
      <cdr:x>0.4142</cdr:x>
      <cdr:y>0.38964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96662" y="1391653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88%</a:t>
          </a:r>
          <a:endParaRPr lang="en-IN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0.50247</cdr:x>
      <cdr:y>0.53626</cdr:y>
    </cdr:from>
    <cdr:to>
      <cdr:x>0.58272</cdr:x>
      <cdr:y>0.62857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08830" y="2509991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6</a:t>
          </a:r>
          <a:r>
            <a:rPr lang="en-US" sz="1800" dirty="0" smtClean="0">
              <a:solidFill>
                <a:schemeClr val="tx1"/>
              </a:solidFill>
            </a:rPr>
            <a:t>%</a:t>
          </a:r>
          <a:endParaRPr lang="en-IN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0.65494</cdr:x>
      <cdr:y>0.53862</cdr:y>
    </cdr:from>
    <cdr:to>
      <cdr:x>0.73519</cdr:x>
      <cdr:y>0.63093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76982" y="252103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6</a:t>
          </a:r>
          <a:r>
            <a:rPr lang="en-US" sz="1800" dirty="0" smtClean="0">
              <a:solidFill>
                <a:schemeClr val="tx1"/>
              </a:solidFill>
            </a:rPr>
            <a:t>%</a:t>
          </a:r>
          <a:endParaRPr lang="en-IN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0.80741</cdr:x>
      <cdr:y>0.53862</cdr:y>
    </cdr:from>
    <cdr:to>
      <cdr:x>0.88765</cdr:x>
      <cdr:y>0.63093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45134" y="252103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1.5%</a:t>
          </a:r>
          <a:endParaRPr lang="en-IN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0.29825</cdr:x>
      <cdr:y>0.40363</cdr:y>
    </cdr:from>
    <cdr:to>
      <cdr:x>0.35088</cdr:x>
      <cdr:y>0.51047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799" y="1727198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0.55431</cdr:x>
      <cdr:y>0.36422</cdr:y>
    </cdr:from>
    <cdr:to>
      <cdr:x>0.61572</cdr:x>
      <cdr:y>0.43544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61807" y="1659456"/>
          <a:ext cx="560778" cy="324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102%</a:t>
          </a:r>
          <a:endParaRPr lang="en-IN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0.27832</cdr:x>
      <cdr:y>0.38003</cdr:y>
    </cdr:from>
    <cdr:to>
      <cdr:x>0.33972</cdr:x>
      <cdr:y>0.45125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1527" y="1731464"/>
          <a:ext cx="560687" cy="324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72%</a:t>
          </a:r>
          <a:endParaRPr lang="en-IN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0.82242</cdr:x>
      <cdr:y>0.38003</cdr:y>
    </cdr:from>
    <cdr:to>
      <cdr:x>0.88383</cdr:x>
      <cdr:y>0.45126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10079" y="1731464"/>
          <a:ext cx="560777" cy="324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97%</a:t>
          </a:r>
          <a:endParaRPr lang="en-IN" sz="14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0.79825</cdr:x>
      <cdr:y>0.39571</cdr:y>
    </cdr:from>
    <cdr:to>
      <cdr:x>0.87719</cdr:x>
      <cdr:y>0.47486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4200" y="1524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0.54386</cdr:x>
      <cdr:y>0.39571</cdr:y>
    </cdr:from>
    <cdr:to>
      <cdr:x>0.62281</cdr:x>
      <cdr:y>0.47486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24400" y="1524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0.2862</cdr:x>
      <cdr:y>0.41164</cdr:y>
    </cdr:from>
    <cdr:to>
      <cdr:x>0.36515</cdr:x>
      <cdr:y>0.49079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13533" y="1875478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0.564</cdr:x>
      <cdr:y>0.63886</cdr:y>
    </cdr:from>
    <cdr:to>
      <cdr:x>0.64295</cdr:x>
      <cdr:y>0.71801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50239" y="2910746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0.79876</cdr:x>
      <cdr:y>0.50806</cdr:y>
    </cdr:from>
    <cdr:to>
      <cdr:x>0.87771</cdr:x>
      <cdr:y>0.58721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94053" y="2314820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0.53854</cdr:x>
      <cdr:y>0.50522</cdr:y>
    </cdr:from>
    <cdr:to>
      <cdr:x>0.61749</cdr:x>
      <cdr:y>0.58437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17789" y="2301866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69%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0.27043</cdr:x>
      <cdr:y>0.5448</cdr:y>
    </cdr:from>
    <cdr:to>
      <cdr:x>0.34938</cdr:x>
      <cdr:y>0.62395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69517" y="2482176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69%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0.79088</cdr:x>
      <cdr:y>0.54409</cdr:y>
    </cdr:from>
    <cdr:to>
      <cdr:x>0.86983</cdr:x>
      <cdr:y>0.62324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22045" y="2478978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0.53854</cdr:x>
      <cdr:y>0.50522</cdr:y>
    </cdr:from>
    <cdr:to>
      <cdr:x>0.61749</cdr:x>
      <cdr:y>0.58437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17789" y="2301866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0.27043</cdr:x>
      <cdr:y>0.5448</cdr:y>
    </cdr:from>
    <cdr:to>
      <cdr:x>0.34938</cdr:x>
      <cdr:y>0.62395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69517" y="2482176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0.80665</cdr:x>
      <cdr:y>0.24988</cdr:y>
    </cdr:from>
    <cdr:to>
      <cdr:x>0.8856</cdr:x>
      <cdr:y>0.32903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66061" y="1138481"/>
          <a:ext cx="720947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0.53854</cdr:x>
      <cdr:y>0.25675</cdr:y>
    </cdr:from>
    <cdr:to>
      <cdr:x>0.61749</cdr:x>
      <cdr:y>0.33589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17789" y="1169770"/>
          <a:ext cx="720948" cy="360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0.27043</cdr:x>
      <cdr:y>0.5448</cdr:y>
    </cdr:from>
    <cdr:to>
      <cdr:x>0.34938</cdr:x>
      <cdr:y>0.62395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69517" y="2482176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41%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0.79876</cdr:x>
      <cdr:y>0.42056</cdr:y>
    </cdr:from>
    <cdr:to>
      <cdr:x>0.87771</cdr:x>
      <cdr:y>0.49971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94053" y="1916128"/>
          <a:ext cx="720948" cy="360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77%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0.52277</cdr:x>
      <cdr:y>0.42056</cdr:y>
    </cdr:from>
    <cdr:to>
      <cdr:x>0.60172</cdr:x>
      <cdr:y>0.4997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73773" y="1916128"/>
          <a:ext cx="720948" cy="360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0.27043</cdr:x>
      <cdr:y>0.5448</cdr:y>
    </cdr:from>
    <cdr:to>
      <cdr:x>0.34938</cdr:x>
      <cdr:y>0.62395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69517" y="2482176"/>
          <a:ext cx="720948" cy="360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55%</a:t>
          </a:r>
          <a:endParaRPr lang="en-I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4A5F373-898D-4D35-A968-21F5E4DD54BA}" type="datetimeFigureOut">
              <a:rPr lang="en-IN" smtClean="0"/>
              <a:pPr/>
              <a:t>29-05-2018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EEC43DF-C938-4CF4-868C-2DC31D52FE3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3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F81356-0869-415A-A7C2-75BA9E078E10}" type="datetimeFigureOut">
              <a:rPr lang="en-IN"/>
              <a:pPr>
                <a:defRPr/>
              </a:pPr>
              <a:t>29-05-2018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44538"/>
            <a:ext cx="5880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62A7FE-FA67-4159-B5DF-68091978364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329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8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6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843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12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4053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6869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79679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2493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97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10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530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690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90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49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48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194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16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08DBF6-6910-4192-97C6-86C0DC0B270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163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01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97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24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3370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7849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800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146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636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888D48-2A3D-4139-8A37-0BB55D367D62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34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835" indent="-283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54" indent="-226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4875" indent="-226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7696" indent="-226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0518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3339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6161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982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5643">
              <a:defRPr/>
            </a:pPr>
            <a:fld id="{8682AFF9-7B3B-4D39-AE2F-40211E9A3688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defTabSz="905643">
                <a:defRPr/>
              </a:pPr>
              <a:t>5</a:t>
            </a:fld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F94ED-243C-4284-AE3E-20F7F6B0337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F94ED-243C-4284-AE3E-20F7F6B0337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925" y="1890268"/>
            <a:ext cx="8170466" cy="13043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847" y="3448104"/>
            <a:ext cx="6728619" cy="1555027"/>
          </a:xfrm>
        </p:spPr>
        <p:txBody>
          <a:bodyPr/>
          <a:lstStyle>
            <a:lvl1pPr marL="0" indent="0" algn="ctr">
              <a:buNone/>
              <a:defRPr/>
            </a:lvl1pPr>
            <a:lvl2pPr marL="482810" indent="0" algn="ctr">
              <a:buNone/>
              <a:defRPr/>
            </a:lvl2pPr>
            <a:lvl3pPr marL="965623" indent="0" algn="ctr">
              <a:buNone/>
              <a:defRPr/>
            </a:lvl3pPr>
            <a:lvl4pPr marL="1448433" indent="0" algn="ctr">
              <a:buNone/>
              <a:defRPr/>
            </a:lvl4pPr>
            <a:lvl5pPr marL="1931246" indent="0" algn="ctr">
              <a:buNone/>
              <a:defRPr/>
            </a:lvl5pPr>
            <a:lvl6pPr marL="2414053" indent="0" algn="ctr">
              <a:buNone/>
              <a:defRPr/>
            </a:lvl6pPr>
            <a:lvl7pPr marL="2896869" indent="0" algn="ctr">
              <a:buNone/>
              <a:defRPr/>
            </a:lvl7pPr>
            <a:lvl8pPr marL="3379679" indent="0" algn="ctr">
              <a:buNone/>
              <a:defRPr/>
            </a:lvl8pPr>
            <a:lvl9pPr marL="386249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5497-1330-4AD3-94C5-168A544D1565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8514-08AF-477E-8B9C-17B682CC52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4026-B0AB-4EA5-95F6-5F06450306CA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873B-5189-447E-8240-CAF959A7CC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3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8927" y="243690"/>
            <a:ext cx="2162770" cy="519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616" y="243690"/>
            <a:ext cx="6328106" cy="519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9AB3-3644-4EE7-B7D8-9E3A2AA1C7CA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99BB-5DD3-4BA7-A5AB-070DE37E72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8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1721" y="3448920"/>
            <a:ext cx="8170466" cy="67745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8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014" y="4126370"/>
            <a:ext cx="6728619" cy="541962"/>
          </a:xfrm>
        </p:spPr>
        <p:txBody>
          <a:bodyPr>
            <a:normAutofit/>
          </a:bodyPr>
          <a:lstStyle>
            <a:lvl1pPr marL="0" indent="0" algn="r">
              <a:buNone/>
              <a:defRPr sz="2700">
                <a:solidFill>
                  <a:schemeClr val="bg1"/>
                </a:solidFill>
              </a:defRPr>
            </a:lvl1pPr>
            <a:lvl2pPr marL="48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2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259E15-5A2D-4983-8F15-1F0D2D88436B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11D381-BD84-47B2-B059-3EC3FB1C0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59" y="1145583"/>
            <a:ext cx="8651082" cy="40647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8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59" y="1687550"/>
            <a:ext cx="7705240" cy="3522749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ABA921-659D-4FA7-BA21-D2318B65429F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A813B-5D64-41B1-AD77-C9BDFC2DD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221" y="468130"/>
            <a:ext cx="7375532" cy="541962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221" y="1145592"/>
            <a:ext cx="7375532" cy="4064711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08D5C1-D4BF-47A7-9806-04C3B6095EA1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1F2469-EC4C-4E0D-8AF2-8D6CE042B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07" y="3910117"/>
            <a:ext cx="8170466" cy="120852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307" y="2579035"/>
            <a:ext cx="8170466" cy="133106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28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6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84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1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40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6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9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2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4331CA-21F6-485E-BF14-20E1EC072CAB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4710DE-198E-4CFB-9E5A-3A148BD04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16" y="1419816"/>
            <a:ext cx="4245438" cy="40157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260" y="1419816"/>
            <a:ext cx="4245438" cy="40157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BA7FA1-1C32-45C2-85B6-E17DC48CF616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2613C-5E6B-4BF6-9FA6-79E906EDB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98" y="1145583"/>
            <a:ext cx="8651082" cy="541962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8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486" y="1687553"/>
            <a:ext cx="4247108" cy="567641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82810" indent="0">
              <a:buNone/>
              <a:defRPr sz="2100" b="1"/>
            </a:lvl2pPr>
            <a:lvl3pPr marL="965623" indent="0">
              <a:buNone/>
              <a:defRPr sz="1900" b="1"/>
            </a:lvl3pPr>
            <a:lvl4pPr marL="1448433" indent="0">
              <a:buNone/>
              <a:defRPr sz="1700" b="1"/>
            </a:lvl4pPr>
            <a:lvl5pPr marL="1931246" indent="0">
              <a:buNone/>
              <a:defRPr sz="1700" b="1"/>
            </a:lvl5pPr>
            <a:lvl6pPr marL="2414053" indent="0">
              <a:buNone/>
              <a:defRPr sz="1700" b="1"/>
            </a:lvl6pPr>
            <a:lvl7pPr marL="2896869" indent="0">
              <a:buNone/>
              <a:defRPr sz="1700" b="1"/>
            </a:lvl7pPr>
            <a:lvl8pPr marL="3379679" indent="0">
              <a:buNone/>
              <a:defRPr sz="1700" b="1"/>
            </a:lvl8pPr>
            <a:lvl9pPr marL="3862493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86" y="2246398"/>
            <a:ext cx="4247108" cy="269291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700">
                <a:solidFill>
                  <a:schemeClr val="bg1"/>
                </a:solidFill>
              </a:defRPr>
            </a:lvl4pPr>
            <a:lvl5pPr>
              <a:defRPr sz="1700">
                <a:solidFill>
                  <a:schemeClr val="bg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4266" y="1687553"/>
            <a:ext cx="4248776" cy="567641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82810" indent="0">
              <a:buNone/>
              <a:defRPr sz="2100" b="1"/>
            </a:lvl2pPr>
            <a:lvl3pPr marL="965623" indent="0">
              <a:buNone/>
              <a:defRPr sz="1900" b="1"/>
            </a:lvl3pPr>
            <a:lvl4pPr marL="1448433" indent="0">
              <a:buNone/>
              <a:defRPr sz="1700" b="1"/>
            </a:lvl4pPr>
            <a:lvl5pPr marL="1931246" indent="0">
              <a:buNone/>
              <a:defRPr sz="1700" b="1"/>
            </a:lvl5pPr>
            <a:lvl6pPr marL="2414053" indent="0">
              <a:buNone/>
              <a:defRPr sz="1700" b="1"/>
            </a:lvl6pPr>
            <a:lvl7pPr marL="2896869" indent="0">
              <a:buNone/>
              <a:defRPr sz="1700" b="1"/>
            </a:lvl7pPr>
            <a:lvl8pPr marL="3379679" indent="0">
              <a:buNone/>
              <a:defRPr sz="1700" b="1"/>
            </a:lvl8pPr>
            <a:lvl9pPr marL="3862493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4266" y="2246398"/>
            <a:ext cx="4248776" cy="269291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700">
                <a:solidFill>
                  <a:schemeClr val="bg1"/>
                </a:solidFill>
              </a:defRPr>
            </a:lvl4pPr>
            <a:lvl5pPr>
              <a:defRPr sz="1700">
                <a:solidFill>
                  <a:schemeClr val="bg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846850-F923-4902-BC6C-92C3A6BAAB41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C69F42-E5A7-4DDF-95DA-5F1343F9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45D45B-BD21-49A1-B40F-241A998BAA98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C9D30-B68B-4830-AB1F-3C144637A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E2C92-4F94-421A-9C3B-20C2522510DC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83F443-F3B3-4591-8248-809FB8324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D53B-A231-4656-81EB-38093C3A80EB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24BF-B29F-476A-86F8-C22DB44393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9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1" y="242273"/>
            <a:ext cx="3162385" cy="1031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147" y="242278"/>
            <a:ext cx="5373550" cy="519328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621" y="1273323"/>
            <a:ext cx="3162385" cy="4162233"/>
          </a:xfrm>
        </p:spPr>
        <p:txBody>
          <a:bodyPr/>
          <a:lstStyle>
            <a:lvl1pPr marL="0" indent="0">
              <a:buNone/>
              <a:defRPr sz="1500"/>
            </a:lvl1pPr>
            <a:lvl2pPr marL="482810" indent="0">
              <a:buNone/>
              <a:defRPr sz="1300"/>
            </a:lvl2pPr>
            <a:lvl3pPr marL="965623" indent="0">
              <a:buNone/>
              <a:defRPr sz="1100"/>
            </a:lvl3pPr>
            <a:lvl4pPr marL="1448433" indent="0">
              <a:buNone/>
              <a:defRPr sz="1000"/>
            </a:lvl4pPr>
            <a:lvl5pPr marL="1931246" indent="0">
              <a:buNone/>
              <a:defRPr sz="1000"/>
            </a:lvl5pPr>
            <a:lvl6pPr marL="2414053" indent="0">
              <a:buNone/>
              <a:defRPr sz="1000"/>
            </a:lvl6pPr>
            <a:lvl7pPr marL="2896869" indent="0">
              <a:buNone/>
              <a:defRPr sz="1000"/>
            </a:lvl7pPr>
            <a:lvl8pPr marL="3379679" indent="0">
              <a:buNone/>
              <a:defRPr sz="1000"/>
            </a:lvl8pPr>
            <a:lvl9pPr marL="3862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9C6363-3F5F-439A-B3A2-6507888D3B73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3A2F71-DCAF-4DB0-97B6-8ACCA8F23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83" y="4259434"/>
            <a:ext cx="5767388" cy="50284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4083" y="543699"/>
            <a:ext cx="5767388" cy="3650933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2810" indent="0">
              <a:buNone/>
              <a:defRPr sz="3000"/>
            </a:lvl2pPr>
            <a:lvl3pPr marL="965623" indent="0">
              <a:buNone/>
              <a:defRPr sz="2500"/>
            </a:lvl3pPr>
            <a:lvl4pPr marL="1448433" indent="0">
              <a:buNone/>
              <a:defRPr sz="2100"/>
            </a:lvl4pPr>
            <a:lvl5pPr marL="1931246" indent="0">
              <a:buNone/>
              <a:defRPr sz="2100"/>
            </a:lvl5pPr>
            <a:lvl6pPr marL="2414053" indent="0">
              <a:buNone/>
              <a:defRPr sz="2100"/>
            </a:lvl6pPr>
            <a:lvl7pPr marL="2896869" indent="0">
              <a:buNone/>
              <a:defRPr sz="2100"/>
            </a:lvl7pPr>
            <a:lvl8pPr marL="3379679" indent="0">
              <a:buNone/>
              <a:defRPr sz="2100"/>
            </a:lvl8pPr>
            <a:lvl9pPr marL="3862493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83" y="4762271"/>
            <a:ext cx="5767388" cy="714128"/>
          </a:xfrm>
        </p:spPr>
        <p:txBody>
          <a:bodyPr/>
          <a:lstStyle>
            <a:lvl1pPr marL="0" indent="0">
              <a:buNone/>
              <a:defRPr sz="1500"/>
            </a:lvl1pPr>
            <a:lvl2pPr marL="482810" indent="0">
              <a:buNone/>
              <a:defRPr sz="1300"/>
            </a:lvl2pPr>
            <a:lvl3pPr marL="965623" indent="0">
              <a:buNone/>
              <a:defRPr sz="1100"/>
            </a:lvl3pPr>
            <a:lvl4pPr marL="1448433" indent="0">
              <a:buNone/>
              <a:defRPr sz="1000"/>
            </a:lvl4pPr>
            <a:lvl5pPr marL="1931246" indent="0">
              <a:buNone/>
              <a:defRPr sz="1000"/>
            </a:lvl5pPr>
            <a:lvl6pPr marL="2414053" indent="0">
              <a:buNone/>
              <a:defRPr sz="1000"/>
            </a:lvl6pPr>
            <a:lvl7pPr marL="2896869" indent="0">
              <a:buNone/>
              <a:defRPr sz="1000"/>
            </a:lvl7pPr>
            <a:lvl8pPr marL="3379679" indent="0">
              <a:buNone/>
              <a:defRPr sz="1000"/>
            </a:lvl8pPr>
            <a:lvl9pPr marL="3862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1D8E45-23E6-4204-B83B-52C24DA839BD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6C801C-19C8-4067-9368-35F0D86C4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096DAE-44B9-4E7C-A477-B31E2E3ED99F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4D5E75-335D-4492-93D9-2E2FF960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8927" y="243690"/>
            <a:ext cx="2162770" cy="519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616" y="243690"/>
            <a:ext cx="6328106" cy="519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9A7B94-5FBB-4C70-86BF-2C9BC78CD592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127E65-7B75-42FA-8B69-346D41592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0727" y="1216990"/>
            <a:ext cx="8253773" cy="1622637"/>
          </a:xfrm>
          <a:ln>
            <a:noFill/>
          </a:ln>
        </p:spPr>
        <p:txBody>
          <a:bodyPr vert="horz" tIns="0" rIns="1828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0727" y="2864580"/>
            <a:ext cx="8256977" cy="1555027"/>
          </a:xfrm>
        </p:spPr>
        <p:txBody>
          <a:bodyPr lIns="0" rIns="18286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34" indent="0" algn="ctr">
              <a:buNone/>
            </a:lvl2pPr>
            <a:lvl3pPr marL="914070" indent="0" algn="ctr">
              <a:buNone/>
            </a:lvl3pPr>
            <a:lvl4pPr marL="1371104" indent="0" algn="ctr">
              <a:buNone/>
            </a:lvl4pPr>
            <a:lvl5pPr marL="1828139" indent="0" algn="ctr">
              <a:buNone/>
            </a:lvl5pPr>
            <a:lvl6pPr marL="2285175" indent="0" algn="ctr">
              <a:buNone/>
            </a:lvl6pPr>
            <a:lvl7pPr marL="2742211" indent="0" algn="ctr">
              <a:buNone/>
            </a:lvl7pPr>
            <a:lvl8pPr marL="3199245" indent="0" algn="ctr">
              <a:buNone/>
            </a:lvl8pPr>
            <a:lvl9pPr marL="365628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374BD-F790-4DBA-ABE8-81AA6123D516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35DFD-29DB-4759-A8CE-50492F49B5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lowchart: Stored Data 3"/>
          <p:cNvSpPr/>
          <p:nvPr userDrawn="1"/>
        </p:nvSpPr>
        <p:spPr>
          <a:xfrm>
            <a:off x="8910613" y="5706743"/>
            <a:ext cx="701701" cy="378148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52" y="64773"/>
            <a:ext cx="8478564" cy="80349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E0AFE-52A2-47FD-B177-ACD8DE6C6E03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6B6F6-984B-4D0C-BA43-457F5F873C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350" y="21131"/>
            <a:ext cx="2052629" cy="6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Stored Data 7"/>
          <p:cNvSpPr/>
          <p:nvPr userDrawn="1"/>
        </p:nvSpPr>
        <p:spPr>
          <a:xfrm>
            <a:off x="8910613" y="5706743"/>
            <a:ext cx="701701" cy="378148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7" y="71023"/>
            <a:ext cx="706636" cy="79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14" y="1168299"/>
            <a:ext cx="8170466" cy="120886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14" y="2399763"/>
            <a:ext cx="8170466" cy="1339520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26093-E252-4D0E-8EB6-80975D6C9884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41A7D-968A-4C49-A89B-AF0B346B43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8910613" y="5706743"/>
            <a:ext cx="701701" cy="378148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6" y="624715"/>
            <a:ext cx="8651082" cy="10141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16" y="1703636"/>
            <a:ext cx="4245438" cy="39348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260" y="1703636"/>
            <a:ext cx="4245438" cy="39348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6EDB9-A2B3-4BE9-B39C-61CB3FD00742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7537D-EFEB-4491-A259-6D3C926B6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6" y="624715"/>
            <a:ext cx="8651082" cy="1014148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646103"/>
            <a:ext cx="4247108" cy="58502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82923" y="1650104"/>
            <a:ext cx="4248776" cy="581022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0616" y="2231130"/>
            <a:ext cx="4247108" cy="341218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2923" y="2231130"/>
            <a:ext cx="4248776" cy="341218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A5D0A-CC22-4CD0-8630-75D96BA9FAE1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0BB0D-B6F9-48C8-98C1-82BC6E4F2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6" y="624715"/>
            <a:ext cx="8731184" cy="1014148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B07DE-6C3A-4E9A-BC66-D44F5394AB26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F87CB-2ADA-40D0-B6A3-1DFDAE4CA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lowchart: Stored Data 5"/>
          <p:cNvSpPr/>
          <p:nvPr userDrawn="1"/>
        </p:nvSpPr>
        <p:spPr>
          <a:xfrm>
            <a:off x="8910613" y="5706743"/>
            <a:ext cx="701701" cy="378148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07" y="3910117"/>
            <a:ext cx="8170466" cy="120852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307" y="2579035"/>
            <a:ext cx="8170466" cy="133106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2810" indent="0">
              <a:buNone/>
              <a:defRPr sz="1900"/>
            </a:lvl2pPr>
            <a:lvl3pPr marL="965623" indent="0">
              <a:buNone/>
              <a:defRPr sz="1700"/>
            </a:lvl3pPr>
            <a:lvl4pPr marL="1448433" indent="0">
              <a:buNone/>
              <a:defRPr sz="1500"/>
            </a:lvl4pPr>
            <a:lvl5pPr marL="1931246" indent="0">
              <a:buNone/>
              <a:defRPr sz="1500"/>
            </a:lvl5pPr>
            <a:lvl6pPr marL="2414053" indent="0">
              <a:buNone/>
              <a:defRPr sz="1500"/>
            </a:lvl6pPr>
            <a:lvl7pPr marL="2896869" indent="0">
              <a:buNone/>
              <a:defRPr sz="1500"/>
            </a:lvl7pPr>
            <a:lvl8pPr marL="3379679" indent="0">
              <a:buNone/>
              <a:defRPr sz="1500"/>
            </a:lvl8pPr>
            <a:lvl9pPr marL="386249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79C0-CE0D-4286-9301-0A2C8792A4A7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AA65-91D9-4CCE-91A9-F7EA05553A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6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B06DA-5FC3-4F75-8607-043B3DD087A0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C06B4-AB62-49AD-A9EE-C23192985F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23" y="456369"/>
            <a:ext cx="2883694" cy="1031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923" y="1487418"/>
            <a:ext cx="2883694" cy="4056592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58147" y="1487418"/>
            <a:ext cx="5373550" cy="4056592"/>
          </a:xfrm>
        </p:spPr>
        <p:txBody>
          <a:bodyPr tIns="0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B6EE-B00B-45FB-B282-05F14B6F6689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3021B-1221-4EF3-BC55-DCC2D6BAA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27888" y="983164"/>
            <a:ext cx="5527080" cy="365093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414073" y="4755555"/>
            <a:ext cx="163409" cy="13792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21" y="1044312"/>
            <a:ext cx="2326180" cy="1404210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821" y="2509892"/>
            <a:ext cx="2322976" cy="1933642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B4987-7968-40CC-8416-FCBD52FAB1F5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0885" y="5639791"/>
            <a:ext cx="640821" cy="323964"/>
          </a:xfrm>
        </p:spPr>
        <p:txBody>
          <a:bodyPr/>
          <a:lstStyle/>
          <a:p>
            <a:pPr>
              <a:defRPr/>
            </a:pPr>
            <a:fld id="{8D3A289C-F141-499D-9B10-973B8E876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664320" y="1064303"/>
            <a:ext cx="4854218" cy="348866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004" y="5160886"/>
            <a:ext cx="9632339" cy="9240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7" tIns="45704" rIns="91407" bIns="4570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05902" y="5518668"/>
            <a:ext cx="5006413" cy="5662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7" tIns="45704" rIns="91407" bIns="4570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310EF-6B55-40CF-AA6D-FB5BC5394958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D9E8E-42C5-4EC1-A359-7EBF7FBB2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86" y="2752286"/>
            <a:ext cx="2050960" cy="6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8927" y="811322"/>
            <a:ext cx="2162770" cy="462423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616" y="811322"/>
            <a:ext cx="6328106" cy="462423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861A5-06F2-4604-9DAE-5B798D6BC2E8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B01F-DAFA-4459-98C8-E477DF1DAF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925" y="1890264"/>
            <a:ext cx="8170466" cy="1304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847" y="3448104"/>
            <a:ext cx="6728619" cy="15550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31" y="-8666"/>
            <a:ext cx="8250569" cy="797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15" y="878941"/>
            <a:ext cx="9131697" cy="4556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" y="27005"/>
            <a:ext cx="480616" cy="6963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9899" y="5566549"/>
            <a:ext cx="3093193" cy="518342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</a:t>
            </a:r>
            <a:r>
              <a:rPr lang="en-US" dirty="0" err="1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SE&amp;L</a:t>
            </a:r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, </a:t>
            </a:r>
            <a:r>
              <a:rPr lang="en-US" dirty="0" err="1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0305" y="5476409"/>
            <a:ext cx="640821" cy="484165"/>
          </a:xfrm>
        </p:spPr>
        <p:txBody>
          <a:bodyPr/>
          <a:lstStyle>
            <a:lvl1pPr algn="ctr">
              <a:defRPr sz="11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08" y="3910106"/>
            <a:ext cx="8170466" cy="120852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308" y="2579040"/>
            <a:ext cx="8170466" cy="133106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6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7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097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462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82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194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560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6925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16" y="1419818"/>
            <a:ext cx="4245438" cy="401574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260" y="1419818"/>
            <a:ext cx="4245438" cy="401574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362070"/>
            <a:ext cx="4247108" cy="5676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572" indent="0">
              <a:buNone/>
              <a:defRPr sz="1500" b="1"/>
            </a:lvl2pPr>
            <a:lvl3pPr marL="673145" indent="0">
              <a:buNone/>
              <a:defRPr sz="1400" b="1"/>
            </a:lvl3pPr>
            <a:lvl4pPr marL="1009714" indent="0">
              <a:buNone/>
              <a:defRPr sz="1200" b="1"/>
            </a:lvl4pPr>
            <a:lvl5pPr marL="1346287" indent="0">
              <a:buNone/>
              <a:defRPr sz="1200" b="1"/>
            </a:lvl5pPr>
            <a:lvl6pPr marL="1682859" indent="0">
              <a:buNone/>
              <a:defRPr sz="1200" b="1"/>
            </a:lvl6pPr>
            <a:lvl7pPr marL="2019434" indent="0">
              <a:buNone/>
              <a:defRPr sz="1200" b="1"/>
            </a:lvl7pPr>
            <a:lvl8pPr marL="2356003" indent="0">
              <a:buNone/>
              <a:defRPr sz="1200" b="1"/>
            </a:lvl8pPr>
            <a:lvl9pPr marL="269257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16" y="1929699"/>
            <a:ext cx="4247108" cy="350585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926" y="1362070"/>
            <a:ext cx="4248776" cy="5676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572" indent="0">
              <a:buNone/>
              <a:defRPr sz="1500" b="1"/>
            </a:lvl2pPr>
            <a:lvl3pPr marL="673145" indent="0">
              <a:buNone/>
              <a:defRPr sz="1400" b="1"/>
            </a:lvl3pPr>
            <a:lvl4pPr marL="1009714" indent="0">
              <a:buNone/>
              <a:defRPr sz="1200" b="1"/>
            </a:lvl4pPr>
            <a:lvl5pPr marL="1346287" indent="0">
              <a:buNone/>
              <a:defRPr sz="1200" b="1"/>
            </a:lvl5pPr>
            <a:lvl6pPr marL="1682859" indent="0">
              <a:buNone/>
              <a:defRPr sz="1200" b="1"/>
            </a:lvl6pPr>
            <a:lvl7pPr marL="2019434" indent="0">
              <a:buNone/>
              <a:defRPr sz="1200" b="1"/>
            </a:lvl7pPr>
            <a:lvl8pPr marL="2356003" indent="0">
              <a:buNone/>
              <a:defRPr sz="1200" b="1"/>
            </a:lvl8pPr>
            <a:lvl9pPr marL="269257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2926" y="1929699"/>
            <a:ext cx="4248776" cy="350585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16" y="1419816"/>
            <a:ext cx="4245438" cy="40157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260" y="1419816"/>
            <a:ext cx="4245438" cy="40157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BFD28-F593-40EF-8DBA-B10F8143BD32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904AC-CAEA-444C-BCC1-F19BE1DF59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9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0" y="242268"/>
            <a:ext cx="3162384" cy="103105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147" y="242273"/>
            <a:ext cx="5373550" cy="5193284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620" y="1273324"/>
            <a:ext cx="3162384" cy="4162233"/>
          </a:xfrm>
        </p:spPr>
        <p:txBody>
          <a:bodyPr/>
          <a:lstStyle>
            <a:lvl1pPr marL="0" indent="0">
              <a:buNone/>
              <a:defRPr sz="1100"/>
            </a:lvl1pPr>
            <a:lvl2pPr marL="336572" indent="0">
              <a:buNone/>
              <a:defRPr sz="800"/>
            </a:lvl2pPr>
            <a:lvl3pPr marL="673145" indent="0">
              <a:buNone/>
              <a:defRPr sz="700"/>
            </a:lvl3pPr>
            <a:lvl4pPr marL="1009714" indent="0">
              <a:buNone/>
              <a:defRPr sz="600"/>
            </a:lvl4pPr>
            <a:lvl5pPr marL="1346287" indent="0">
              <a:buNone/>
              <a:defRPr sz="600"/>
            </a:lvl5pPr>
            <a:lvl6pPr marL="1682859" indent="0">
              <a:buNone/>
              <a:defRPr sz="600"/>
            </a:lvl6pPr>
            <a:lvl7pPr marL="2019434" indent="0">
              <a:buNone/>
              <a:defRPr sz="600"/>
            </a:lvl7pPr>
            <a:lvl8pPr marL="2356003" indent="0">
              <a:buNone/>
              <a:defRPr sz="600"/>
            </a:lvl8pPr>
            <a:lvl9pPr marL="26925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83" y="4259433"/>
            <a:ext cx="5767388" cy="5028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4083" y="543699"/>
            <a:ext cx="5767388" cy="3650933"/>
          </a:xfrm>
        </p:spPr>
        <p:txBody>
          <a:bodyPr/>
          <a:lstStyle>
            <a:lvl1pPr marL="0" indent="0">
              <a:buNone/>
              <a:defRPr sz="2300"/>
            </a:lvl1pPr>
            <a:lvl2pPr marL="336572" indent="0">
              <a:buNone/>
              <a:defRPr sz="2100"/>
            </a:lvl2pPr>
            <a:lvl3pPr marL="673145" indent="0">
              <a:buNone/>
              <a:defRPr sz="1800"/>
            </a:lvl3pPr>
            <a:lvl4pPr marL="1009714" indent="0">
              <a:buNone/>
              <a:defRPr sz="1500"/>
            </a:lvl4pPr>
            <a:lvl5pPr marL="1346287" indent="0">
              <a:buNone/>
              <a:defRPr sz="1500"/>
            </a:lvl5pPr>
            <a:lvl6pPr marL="1682859" indent="0">
              <a:buNone/>
              <a:defRPr sz="1500"/>
            </a:lvl6pPr>
            <a:lvl7pPr marL="2019434" indent="0">
              <a:buNone/>
              <a:defRPr sz="1500"/>
            </a:lvl7pPr>
            <a:lvl8pPr marL="2356003" indent="0">
              <a:buNone/>
              <a:defRPr sz="1500"/>
            </a:lvl8pPr>
            <a:lvl9pPr marL="269257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83" y="4762276"/>
            <a:ext cx="5767388" cy="714129"/>
          </a:xfrm>
        </p:spPr>
        <p:txBody>
          <a:bodyPr/>
          <a:lstStyle>
            <a:lvl1pPr marL="0" indent="0">
              <a:buNone/>
              <a:defRPr sz="1100"/>
            </a:lvl1pPr>
            <a:lvl2pPr marL="336572" indent="0">
              <a:buNone/>
              <a:defRPr sz="800"/>
            </a:lvl2pPr>
            <a:lvl3pPr marL="673145" indent="0">
              <a:buNone/>
              <a:defRPr sz="700"/>
            </a:lvl3pPr>
            <a:lvl4pPr marL="1009714" indent="0">
              <a:buNone/>
              <a:defRPr sz="600"/>
            </a:lvl4pPr>
            <a:lvl5pPr marL="1346287" indent="0">
              <a:buNone/>
              <a:defRPr sz="600"/>
            </a:lvl5pPr>
            <a:lvl6pPr marL="1682859" indent="0">
              <a:buNone/>
              <a:defRPr sz="600"/>
            </a:lvl6pPr>
            <a:lvl7pPr marL="2019434" indent="0">
              <a:buNone/>
              <a:defRPr sz="600"/>
            </a:lvl7pPr>
            <a:lvl8pPr marL="2356003" indent="0">
              <a:buNone/>
              <a:defRPr sz="600"/>
            </a:lvl8pPr>
            <a:lvl9pPr marL="269257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8927" y="243690"/>
            <a:ext cx="2162770" cy="519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617" y="243690"/>
            <a:ext cx="6328106" cy="519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925" y="1890264"/>
            <a:ext cx="8170466" cy="1304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847" y="3448104"/>
            <a:ext cx="6728619" cy="15550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9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6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31" y="-8666"/>
            <a:ext cx="8250569" cy="797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12" y="878939"/>
            <a:ext cx="9131697" cy="4556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" y="27003"/>
            <a:ext cx="480616" cy="6963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9899" y="5566547"/>
            <a:ext cx="3093193" cy="518342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</a:t>
            </a:r>
            <a:r>
              <a:rPr lang="en-US" dirty="0" err="1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SE&amp;L</a:t>
            </a:r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, </a:t>
            </a:r>
            <a:r>
              <a:rPr lang="en-US" dirty="0" err="1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0305" y="5476409"/>
            <a:ext cx="640821" cy="484165"/>
          </a:xfrm>
        </p:spPr>
        <p:txBody>
          <a:bodyPr/>
          <a:lstStyle>
            <a:lvl1pPr algn="ctr">
              <a:defRPr sz="11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08" y="3910106"/>
            <a:ext cx="8170466" cy="120852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308" y="2579040"/>
            <a:ext cx="8170466" cy="133106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6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73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097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463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828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194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560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69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16" y="1419818"/>
            <a:ext cx="4245438" cy="401574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260" y="1419818"/>
            <a:ext cx="4245438" cy="401574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362070"/>
            <a:ext cx="4247108" cy="56764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810" indent="0">
              <a:buNone/>
              <a:defRPr sz="2100" b="1"/>
            </a:lvl2pPr>
            <a:lvl3pPr marL="965623" indent="0">
              <a:buNone/>
              <a:defRPr sz="1900" b="1"/>
            </a:lvl3pPr>
            <a:lvl4pPr marL="1448433" indent="0">
              <a:buNone/>
              <a:defRPr sz="1700" b="1"/>
            </a:lvl4pPr>
            <a:lvl5pPr marL="1931246" indent="0">
              <a:buNone/>
              <a:defRPr sz="1700" b="1"/>
            </a:lvl5pPr>
            <a:lvl6pPr marL="2414053" indent="0">
              <a:buNone/>
              <a:defRPr sz="1700" b="1"/>
            </a:lvl6pPr>
            <a:lvl7pPr marL="2896869" indent="0">
              <a:buNone/>
              <a:defRPr sz="1700" b="1"/>
            </a:lvl7pPr>
            <a:lvl8pPr marL="3379679" indent="0">
              <a:buNone/>
              <a:defRPr sz="1700" b="1"/>
            </a:lvl8pPr>
            <a:lvl9pPr marL="38624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16" y="1929698"/>
            <a:ext cx="4247108" cy="350585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923" y="1362070"/>
            <a:ext cx="4248776" cy="56764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810" indent="0">
              <a:buNone/>
              <a:defRPr sz="2100" b="1"/>
            </a:lvl2pPr>
            <a:lvl3pPr marL="965623" indent="0">
              <a:buNone/>
              <a:defRPr sz="1900" b="1"/>
            </a:lvl3pPr>
            <a:lvl4pPr marL="1448433" indent="0">
              <a:buNone/>
              <a:defRPr sz="1700" b="1"/>
            </a:lvl4pPr>
            <a:lvl5pPr marL="1931246" indent="0">
              <a:buNone/>
              <a:defRPr sz="1700" b="1"/>
            </a:lvl5pPr>
            <a:lvl6pPr marL="2414053" indent="0">
              <a:buNone/>
              <a:defRPr sz="1700" b="1"/>
            </a:lvl6pPr>
            <a:lvl7pPr marL="2896869" indent="0">
              <a:buNone/>
              <a:defRPr sz="1700" b="1"/>
            </a:lvl7pPr>
            <a:lvl8pPr marL="3379679" indent="0">
              <a:buNone/>
              <a:defRPr sz="1700" b="1"/>
            </a:lvl8pPr>
            <a:lvl9pPr marL="38624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2923" y="1929698"/>
            <a:ext cx="4248776" cy="350585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401B-1CC2-4255-B9F3-6E1EB5D1A783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9E43-E09D-4701-B835-4BF7FF442E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1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362068"/>
            <a:ext cx="4247108" cy="5676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579" indent="0">
              <a:buNone/>
              <a:defRPr sz="1500" b="1"/>
            </a:lvl2pPr>
            <a:lvl3pPr marL="673160" indent="0">
              <a:buNone/>
              <a:defRPr sz="1400" b="1"/>
            </a:lvl3pPr>
            <a:lvl4pPr marL="1009738" indent="0">
              <a:buNone/>
              <a:defRPr sz="1200" b="1"/>
            </a:lvl4pPr>
            <a:lvl5pPr marL="1346322" indent="0">
              <a:buNone/>
              <a:defRPr sz="1200" b="1"/>
            </a:lvl5pPr>
            <a:lvl6pPr marL="1682899" indent="0">
              <a:buNone/>
              <a:defRPr sz="1200" b="1"/>
            </a:lvl6pPr>
            <a:lvl7pPr marL="2019479" indent="0">
              <a:buNone/>
              <a:defRPr sz="1200" b="1"/>
            </a:lvl7pPr>
            <a:lvl8pPr marL="2356058" indent="0">
              <a:buNone/>
              <a:defRPr sz="1200" b="1"/>
            </a:lvl8pPr>
            <a:lvl9pPr marL="26926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16" y="1929699"/>
            <a:ext cx="4247108" cy="350585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926" y="1362068"/>
            <a:ext cx="4248776" cy="5676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579" indent="0">
              <a:buNone/>
              <a:defRPr sz="1500" b="1"/>
            </a:lvl2pPr>
            <a:lvl3pPr marL="673160" indent="0">
              <a:buNone/>
              <a:defRPr sz="1400" b="1"/>
            </a:lvl3pPr>
            <a:lvl4pPr marL="1009738" indent="0">
              <a:buNone/>
              <a:defRPr sz="1200" b="1"/>
            </a:lvl4pPr>
            <a:lvl5pPr marL="1346322" indent="0">
              <a:buNone/>
              <a:defRPr sz="1200" b="1"/>
            </a:lvl5pPr>
            <a:lvl6pPr marL="1682899" indent="0">
              <a:buNone/>
              <a:defRPr sz="1200" b="1"/>
            </a:lvl6pPr>
            <a:lvl7pPr marL="2019479" indent="0">
              <a:buNone/>
              <a:defRPr sz="1200" b="1"/>
            </a:lvl7pPr>
            <a:lvl8pPr marL="2356058" indent="0">
              <a:buNone/>
              <a:defRPr sz="1200" b="1"/>
            </a:lvl8pPr>
            <a:lvl9pPr marL="26926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2926" y="1929699"/>
            <a:ext cx="4248776" cy="350585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0" y="242268"/>
            <a:ext cx="3162384" cy="103105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147" y="242271"/>
            <a:ext cx="5373550" cy="5193284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620" y="1273322"/>
            <a:ext cx="3162384" cy="4162233"/>
          </a:xfrm>
        </p:spPr>
        <p:txBody>
          <a:bodyPr/>
          <a:lstStyle>
            <a:lvl1pPr marL="0" indent="0">
              <a:buNone/>
              <a:defRPr sz="1100"/>
            </a:lvl1pPr>
            <a:lvl2pPr marL="336579" indent="0">
              <a:buNone/>
              <a:defRPr sz="800"/>
            </a:lvl2pPr>
            <a:lvl3pPr marL="673160" indent="0">
              <a:buNone/>
              <a:defRPr sz="700"/>
            </a:lvl3pPr>
            <a:lvl4pPr marL="1009738" indent="0">
              <a:buNone/>
              <a:defRPr sz="600"/>
            </a:lvl4pPr>
            <a:lvl5pPr marL="1346322" indent="0">
              <a:buNone/>
              <a:defRPr sz="600"/>
            </a:lvl5pPr>
            <a:lvl6pPr marL="1682899" indent="0">
              <a:buNone/>
              <a:defRPr sz="600"/>
            </a:lvl6pPr>
            <a:lvl7pPr marL="2019479" indent="0">
              <a:buNone/>
              <a:defRPr sz="600"/>
            </a:lvl7pPr>
            <a:lvl8pPr marL="2356058" indent="0">
              <a:buNone/>
              <a:defRPr sz="600"/>
            </a:lvl8pPr>
            <a:lvl9pPr marL="269264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83" y="4259431"/>
            <a:ext cx="5767388" cy="5028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4083" y="543699"/>
            <a:ext cx="5767388" cy="3650933"/>
          </a:xfrm>
        </p:spPr>
        <p:txBody>
          <a:bodyPr/>
          <a:lstStyle>
            <a:lvl1pPr marL="0" indent="0">
              <a:buNone/>
              <a:defRPr sz="2300"/>
            </a:lvl1pPr>
            <a:lvl2pPr marL="336579" indent="0">
              <a:buNone/>
              <a:defRPr sz="2100"/>
            </a:lvl2pPr>
            <a:lvl3pPr marL="673160" indent="0">
              <a:buNone/>
              <a:defRPr sz="1800"/>
            </a:lvl3pPr>
            <a:lvl4pPr marL="1009738" indent="0">
              <a:buNone/>
              <a:defRPr sz="1500"/>
            </a:lvl4pPr>
            <a:lvl5pPr marL="1346322" indent="0">
              <a:buNone/>
              <a:defRPr sz="1500"/>
            </a:lvl5pPr>
            <a:lvl6pPr marL="1682899" indent="0">
              <a:buNone/>
              <a:defRPr sz="1500"/>
            </a:lvl6pPr>
            <a:lvl7pPr marL="2019479" indent="0">
              <a:buNone/>
              <a:defRPr sz="1500"/>
            </a:lvl7pPr>
            <a:lvl8pPr marL="2356058" indent="0">
              <a:buNone/>
              <a:defRPr sz="1500"/>
            </a:lvl8pPr>
            <a:lvl9pPr marL="269264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83" y="4762276"/>
            <a:ext cx="5767388" cy="714129"/>
          </a:xfrm>
        </p:spPr>
        <p:txBody>
          <a:bodyPr/>
          <a:lstStyle>
            <a:lvl1pPr marL="0" indent="0">
              <a:buNone/>
              <a:defRPr sz="1100"/>
            </a:lvl1pPr>
            <a:lvl2pPr marL="336579" indent="0">
              <a:buNone/>
              <a:defRPr sz="800"/>
            </a:lvl2pPr>
            <a:lvl3pPr marL="673160" indent="0">
              <a:buNone/>
              <a:defRPr sz="700"/>
            </a:lvl3pPr>
            <a:lvl4pPr marL="1009738" indent="0">
              <a:buNone/>
              <a:defRPr sz="600"/>
            </a:lvl4pPr>
            <a:lvl5pPr marL="1346322" indent="0">
              <a:buNone/>
              <a:defRPr sz="600"/>
            </a:lvl5pPr>
            <a:lvl6pPr marL="1682899" indent="0">
              <a:buNone/>
              <a:defRPr sz="600"/>
            </a:lvl6pPr>
            <a:lvl7pPr marL="2019479" indent="0">
              <a:buNone/>
              <a:defRPr sz="600"/>
            </a:lvl7pPr>
            <a:lvl8pPr marL="2356058" indent="0">
              <a:buNone/>
              <a:defRPr sz="600"/>
            </a:lvl8pPr>
            <a:lvl9pPr marL="269264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8927" y="243688"/>
            <a:ext cx="2162770" cy="519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617" y="243688"/>
            <a:ext cx="6328106" cy="519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925" y="1890260"/>
            <a:ext cx="8170466" cy="13043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848" y="3448104"/>
            <a:ext cx="6728619" cy="15550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2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0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29" y="-8664"/>
            <a:ext cx="8250569" cy="797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11" y="878929"/>
            <a:ext cx="9131698" cy="45566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" y="26995"/>
            <a:ext cx="480615" cy="6963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9328" y="5536282"/>
            <a:ext cx="3093193" cy="518342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</a:t>
            </a:r>
            <a:r>
              <a:rPr lang="en-US" dirty="0" err="1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SE&amp;L</a:t>
            </a:r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, </a:t>
            </a:r>
            <a:r>
              <a:rPr lang="en-US" dirty="0" err="1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0296" y="5476400"/>
            <a:ext cx="640821" cy="484166"/>
          </a:xfrm>
        </p:spPr>
        <p:txBody>
          <a:bodyPr/>
          <a:lstStyle>
            <a:lvl1pPr algn="ctr">
              <a:defRPr sz="11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07" y="3910105"/>
            <a:ext cx="8170466" cy="120852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307" y="2579035"/>
            <a:ext cx="8170466" cy="133106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2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51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7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02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28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54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0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05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B1A0-8B00-48C8-A823-5C5408BD5893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0C12-E59F-4D6F-82B5-8B1CC7CDD1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1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17" y="1419810"/>
            <a:ext cx="4245438" cy="401574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260" y="1419810"/>
            <a:ext cx="4245438" cy="401574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362061"/>
            <a:ext cx="4247108" cy="56764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2572" indent="0">
              <a:buNone/>
              <a:defRPr sz="1600" b="1"/>
            </a:lvl2pPr>
            <a:lvl3pPr marL="745145" indent="0">
              <a:buNone/>
              <a:defRPr sz="1500" b="1"/>
            </a:lvl3pPr>
            <a:lvl4pPr marL="1117717" indent="0">
              <a:buNone/>
              <a:defRPr sz="1300" b="1"/>
            </a:lvl4pPr>
            <a:lvl5pPr marL="1490289" indent="0">
              <a:buNone/>
              <a:defRPr sz="1300" b="1"/>
            </a:lvl5pPr>
            <a:lvl6pPr marL="1862861" indent="0">
              <a:buNone/>
              <a:defRPr sz="1300" b="1"/>
            </a:lvl6pPr>
            <a:lvl7pPr marL="2235434" indent="0">
              <a:buNone/>
              <a:defRPr sz="1300" b="1"/>
            </a:lvl7pPr>
            <a:lvl8pPr marL="2608006" indent="0">
              <a:buNone/>
              <a:defRPr sz="1300" b="1"/>
            </a:lvl8pPr>
            <a:lvl9pPr marL="29805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16" y="1929700"/>
            <a:ext cx="4247108" cy="350585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925" y="1362061"/>
            <a:ext cx="4248776" cy="56764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2572" indent="0">
              <a:buNone/>
              <a:defRPr sz="1600" b="1"/>
            </a:lvl2pPr>
            <a:lvl3pPr marL="745145" indent="0">
              <a:buNone/>
              <a:defRPr sz="1500" b="1"/>
            </a:lvl3pPr>
            <a:lvl4pPr marL="1117717" indent="0">
              <a:buNone/>
              <a:defRPr sz="1300" b="1"/>
            </a:lvl4pPr>
            <a:lvl5pPr marL="1490289" indent="0">
              <a:buNone/>
              <a:defRPr sz="1300" b="1"/>
            </a:lvl5pPr>
            <a:lvl6pPr marL="1862861" indent="0">
              <a:buNone/>
              <a:defRPr sz="1300" b="1"/>
            </a:lvl6pPr>
            <a:lvl7pPr marL="2235434" indent="0">
              <a:buNone/>
              <a:defRPr sz="1300" b="1"/>
            </a:lvl7pPr>
            <a:lvl8pPr marL="2608006" indent="0">
              <a:buNone/>
              <a:defRPr sz="1300" b="1"/>
            </a:lvl8pPr>
            <a:lvl9pPr marL="29805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2925" y="1929700"/>
            <a:ext cx="4248776" cy="350585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0" y="242268"/>
            <a:ext cx="3162384" cy="103105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147" y="242271"/>
            <a:ext cx="5373550" cy="519328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620" y="1273321"/>
            <a:ext cx="3162384" cy="4162233"/>
          </a:xfrm>
        </p:spPr>
        <p:txBody>
          <a:bodyPr/>
          <a:lstStyle>
            <a:lvl1pPr marL="0" indent="0">
              <a:buNone/>
              <a:defRPr sz="1100"/>
            </a:lvl1pPr>
            <a:lvl2pPr marL="372572" indent="0">
              <a:buNone/>
              <a:defRPr sz="1000"/>
            </a:lvl2pPr>
            <a:lvl3pPr marL="745145" indent="0">
              <a:buNone/>
              <a:defRPr sz="800"/>
            </a:lvl3pPr>
            <a:lvl4pPr marL="1117717" indent="0">
              <a:buNone/>
              <a:defRPr sz="700"/>
            </a:lvl4pPr>
            <a:lvl5pPr marL="1490289" indent="0">
              <a:buNone/>
              <a:defRPr sz="700"/>
            </a:lvl5pPr>
            <a:lvl6pPr marL="1862861" indent="0">
              <a:buNone/>
              <a:defRPr sz="700"/>
            </a:lvl6pPr>
            <a:lvl7pPr marL="2235434" indent="0">
              <a:buNone/>
              <a:defRPr sz="700"/>
            </a:lvl7pPr>
            <a:lvl8pPr marL="2608006" indent="0">
              <a:buNone/>
              <a:defRPr sz="700"/>
            </a:lvl8pPr>
            <a:lvl9pPr marL="29805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81" y="4259425"/>
            <a:ext cx="5767388" cy="50284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4081" y="543696"/>
            <a:ext cx="5767388" cy="3650933"/>
          </a:xfrm>
        </p:spPr>
        <p:txBody>
          <a:bodyPr/>
          <a:lstStyle>
            <a:lvl1pPr marL="0" indent="0">
              <a:buNone/>
              <a:defRPr sz="2600"/>
            </a:lvl1pPr>
            <a:lvl2pPr marL="372572" indent="0">
              <a:buNone/>
              <a:defRPr sz="2300"/>
            </a:lvl2pPr>
            <a:lvl3pPr marL="745145" indent="0">
              <a:buNone/>
              <a:defRPr sz="2000"/>
            </a:lvl3pPr>
            <a:lvl4pPr marL="1117717" indent="0">
              <a:buNone/>
              <a:defRPr sz="1600"/>
            </a:lvl4pPr>
            <a:lvl5pPr marL="1490289" indent="0">
              <a:buNone/>
              <a:defRPr sz="1600"/>
            </a:lvl5pPr>
            <a:lvl6pPr marL="1862861" indent="0">
              <a:buNone/>
              <a:defRPr sz="1600"/>
            </a:lvl6pPr>
            <a:lvl7pPr marL="2235434" indent="0">
              <a:buNone/>
              <a:defRPr sz="1600"/>
            </a:lvl7pPr>
            <a:lvl8pPr marL="2608006" indent="0">
              <a:buNone/>
              <a:defRPr sz="1600"/>
            </a:lvl8pPr>
            <a:lvl9pPr marL="298057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81" y="4762271"/>
            <a:ext cx="5767388" cy="714129"/>
          </a:xfrm>
        </p:spPr>
        <p:txBody>
          <a:bodyPr/>
          <a:lstStyle>
            <a:lvl1pPr marL="0" indent="0">
              <a:buNone/>
              <a:defRPr sz="1100"/>
            </a:lvl1pPr>
            <a:lvl2pPr marL="372572" indent="0">
              <a:buNone/>
              <a:defRPr sz="1000"/>
            </a:lvl2pPr>
            <a:lvl3pPr marL="745145" indent="0">
              <a:buNone/>
              <a:defRPr sz="800"/>
            </a:lvl3pPr>
            <a:lvl4pPr marL="1117717" indent="0">
              <a:buNone/>
              <a:defRPr sz="700"/>
            </a:lvl4pPr>
            <a:lvl5pPr marL="1490289" indent="0">
              <a:buNone/>
              <a:defRPr sz="700"/>
            </a:lvl5pPr>
            <a:lvl6pPr marL="1862861" indent="0">
              <a:buNone/>
              <a:defRPr sz="700"/>
            </a:lvl6pPr>
            <a:lvl7pPr marL="2235434" indent="0">
              <a:buNone/>
              <a:defRPr sz="700"/>
            </a:lvl7pPr>
            <a:lvl8pPr marL="2608006" indent="0">
              <a:buNone/>
              <a:defRPr sz="700"/>
            </a:lvl8pPr>
            <a:lvl9pPr marL="29805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8927" y="243679"/>
            <a:ext cx="2162771" cy="519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616" y="243679"/>
            <a:ext cx="6328106" cy="519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9C8D-9C05-41AC-BE7E-98B0C47C60D9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AB53-4087-4A0A-8DB6-40C85BD501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7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1" y="242273"/>
            <a:ext cx="3162385" cy="1031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147" y="242278"/>
            <a:ext cx="5373550" cy="519328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621" y="1273323"/>
            <a:ext cx="3162385" cy="4162233"/>
          </a:xfrm>
        </p:spPr>
        <p:txBody>
          <a:bodyPr/>
          <a:lstStyle>
            <a:lvl1pPr marL="0" indent="0">
              <a:buNone/>
              <a:defRPr sz="1500"/>
            </a:lvl1pPr>
            <a:lvl2pPr marL="482810" indent="0">
              <a:buNone/>
              <a:defRPr sz="1300"/>
            </a:lvl2pPr>
            <a:lvl3pPr marL="965623" indent="0">
              <a:buNone/>
              <a:defRPr sz="1100"/>
            </a:lvl3pPr>
            <a:lvl4pPr marL="1448433" indent="0">
              <a:buNone/>
              <a:defRPr sz="1000"/>
            </a:lvl4pPr>
            <a:lvl5pPr marL="1931246" indent="0">
              <a:buNone/>
              <a:defRPr sz="1000"/>
            </a:lvl5pPr>
            <a:lvl6pPr marL="2414053" indent="0">
              <a:buNone/>
              <a:defRPr sz="1000"/>
            </a:lvl6pPr>
            <a:lvl7pPr marL="2896869" indent="0">
              <a:buNone/>
              <a:defRPr sz="1000"/>
            </a:lvl7pPr>
            <a:lvl8pPr marL="3379679" indent="0">
              <a:buNone/>
              <a:defRPr sz="1000"/>
            </a:lvl8pPr>
            <a:lvl9pPr marL="3862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EFAB-A784-4E26-9099-F89DD13DD17A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6A8C0-DD05-4ADA-8FBC-7AB709CE32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5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83" y="4259434"/>
            <a:ext cx="5767388" cy="50284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4083" y="543699"/>
            <a:ext cx="5767388" cy="3650933"/>
          </a:xfrm>
        </p:spPr>
        <p:txBody>
          <a:bodyPr/>
          <a:lstStyle>
            <a:lvl1pPr marL="0" indent="0">
              <a:buNone/>
              <a:defRPr sz="3400"/>
            </a:lvl1pPr>
            <a:lvl2pPr marL="482810" indent="0">
              <a:buNone/>
              <a:defRPr sz="3000"/>
            </a:lvl2pPr>
            <a:lvl3pPr marL="965623" indent="0">
              <a:buNone/>
              <a:defRPr sz="2500"/>
            </a:lvl3pPr>
            <a:lvl4pPr marL="1448433" indent="0">
              <a:buNone/>
              <a:defRPr sz="2100"/>
            </a:lvl4pPr>
            <a:lvl5pPr marL="1931246" indent="0">
              <a:buNone/>
              <a:defRPr sz="2100"/>
            </a:lvl5pPr>
            <a:lvl6pPr marL="2414053" indent="0">
              <a:buNone/>
              <a:defRPr sz="2100"/>
            </a:lvl6pPr>
            <a:lvl7pPr marL="2896869" indent="0">
              <a:buNone/>
              <a:defRPr sz="2100"/>
            </a:lvl7pPr>
            <a:lvl8pPr marL="3379679" indent="0">
              <a:buNone/>
              <a:defRPr sz="2100"/>
            </a:lvl8pPr>
            <a:lvl9pPr marL="3862493" indent="0">
              <a:buNone/>
              <a:defRPr sz="21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83" y="4762271"/>
            <a:ext cx="5767388" cy="714128"/>
          </a:xfrm>
        </p:spPr>
        <p:txBody>
          <a:bodyPr/>
          <a:lstStyle>
            <a:lvl1pPr marL="0" indent="0">
              <a:buNone/>
              <a:defRPr sz="1500"/>
            </a:lvl1pPr>
            <a:lvl2pPr marL="482810" indent="0">
              <a:buNone/>
              <a:defRPr sz="1300"/>
            </a:lvl2pPr>
            <a:lvl3pPr marL="965623" indent="0">
              <a:buNone/>
              <a:defRPr sz="1100"/>
            </a:lvl3pPr>
            <a:lvl4pPr marL="1448433" indent="0">
              <a:buNone/>
              <a:defRPr sz="1000"/>
            </a:lvl4pPr>
            <a:lvl5pPr marL="1931246" indent="0">
              <a:buNone/>
              <a:defRPr sz="1000"/>
            </a:lvl5pPr>
            <a:lvl6pPr marL="2414053" indent="0">
              <a:buNone/>
              <a:defRPr sz="1000"/>
            </a:lvl6pPr>
            <a:lvl7pPr marL="2896869" indent="0">
              <a:buNone/>
              <a:defRPr sz="1000"/>
            </a:lvl7pPr>
            <a:lvl8pPr marL="3379679" indent="0">
              <a:buNone/>
              <a:defRPr sz="1000"/>
            </a:lvl8pPr>
            <a:lvl9pPr marL="3862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3AB0-DFF0-4A21-807C-9236A3B8E30F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6E5D-E950-430D-9581-39A3EEBB96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8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3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732" y="90116"/>
            <a:ext cx="86225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62" tIns="48282" rIns="96562" bIns="482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616" y="1170248"/>
            <a:ext cx="8790036" cy="426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62" tIns="48282" rIns="96562" bIns="48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modificar el estilo de texto del patrón</a:t>
            </a:r>
          </a:p>
          <a:p>
            <a:pPr lvl="1"/>
            <a:r>
              <a:rPr lang="es-ES" altLang="en-US" dirty="0" smtClean="0"/>
              <a:t>Segundo nivel</a:t>
            </a:r>
          </a:p>
          <a:p>
            <a:pPr lvl="2"/>
            <a:r>
              <a:rPr lang="es-ES" altLang="en-US" dirty="0" smtClean="0"/>
              <a:t>Tercer nivel</a:t>
            </a:r>
          </a:p>
          <a:p>
            <a:pPr lvl="3"/>
            <a:r>
              <a:rPr lang="es-ES" altLang="en-US" dirty="0" smtClean="0"/>
              <a:t>Cuarto nivel</a:t>
            </a:r>
          </a:p>
          <a:p>
            <a:pPr lvl="4"/>
            <a:r>
              <a:rPr lang="es-ES" altLang="en-U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628" y="5541192"/>
            <a:ext cx="2242873" cy="4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62" tIns="48282" rIns="96562" bIns="48282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6393F1-7507-483A-BE72-A9EEC6BF6D83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4216" y="5541192"/>
            <a:ext cx="3043899" cy="4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62" tIns="48282" rIns="96562" bIns="48282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8833" y="5541192"/>
            <a:ext cx="2242873" cy="4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62" tIns="48282" rIns="96562" bIns="4828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3B7FCF-19CF-477A-948E-D275776264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82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965623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448433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931246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2110" indent="-36211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4568" indent="-301757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07027" indent="-24140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89840" indent="-24140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72650" indent="-24140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55465" indent="-2414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38275" indent="-2414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21089" indent="-2414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03899" indent="-2414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810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62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43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1246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05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6869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679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49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3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80616" y="243678"/>
            <a:ext cx="8651082" cy="101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62" tIns="48282" rIns="96562" bIns="482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616" y="1419816"/>
            <a:ext cx="8651082" cy="40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62" tIns="48282" rIns="96562" bIns="48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628" y="5639791"/>
            <a:ext cx="2242873" cy="323964"/>
          </a:xfrm>
          <a:prstGeom prst="rect">
            <a:avLst/>
          </a:prstGeom>
        </p:spPr>
        <p:txBody>
          <a:bodyPr vert="horz" lIns="96562" tIns="48282" rIns="96562" bIns="482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FBEFB01-30FB-43ED-9FFD-97B56FE3CE16}" type="datetime1">
              <a:rPr lang="en-US" smtClean="0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4216" y="5639791"/>
            <a:ext cx="3043899" cy="323964"/>
          </a:xfrm>
          <a:prstGeom prst="rect">
            <a:avLst/>
          </a:prstGeom>
        </p:spPr>
        <p:txBody>
          <a:bodyPr vert="horz" lIns="96562" tIns="48282" rIns="96562" bIns="482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833" y="5639791"/>
            <a:ext cx="2242873" cy="323964"/>
          </a:xfrm>
          <a:prstGeom prst="rect">
            <a:avLst/>
          </a:prstGeom>
        </p:spPr>
        <p:txBody>
          <a:bodyPr vert="horz" lIns="96562" tIns="48282" rIns="96562" bIns="482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968330-BAC7-4D89-9FBF-ADAD4EDE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  <p:sldLayoutId id="214748497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8281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6562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4843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31246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62110" indent="-3621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568" indent="-3017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027" indent="-241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840" indent="-241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650" indent="-241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5465" indent="-241404" algn="l" defTabSz="96562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8275" indent="-241404" algn="l" defTabSz="96562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1089" indent="-241404" algn="l" defTabSz="96562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99" indent="-241404" algn="l" defTabSz="96562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810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62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43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1246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05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6869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679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493" algn="l" defTabSz="9656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3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004" y="-6339"/>
            <a:ext cx="9632339" cy="9240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7" tIns="45704" rIns="91407" bIns="4570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05902" y="-6325"/>
            <a:ext cx="5006413" cy="5662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7" tIns="45704" rIns="91407" bIns="4570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0616" y="624715"/>
            <a:ext cx="8651082" cy="1014148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0616" y="1717291"/>
            <a:ext cx="8651082" cy="3894328"/>
          </a:xfrm>
          <a:prstGeom prst="rect">
            <a:avLst/>
          </a:prstGeom>
        </p:spPr>
        <p:txBody>
          <a:bodyPr vert="horz" lIns="91407" tIns="45704" rIns="91407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0628" y="5639791"/>
            <a:ext cx="2242873" cy="32396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287078F-D1BB-4010-A913-8A7E4A6C936B}" type="datetime1">
              <a:rPr lang="en-US" smtClean="0"/>
              <a:pPr>
                <a:defRPr/>
              </a:pPr>
              <a:t>5/29/2018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03593" y="5639791"/>
            <a:ext cx="3524515" cy="32396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30672" y="5639791"/>
            <a:ext cx="801026" cy="32396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3B7FCF-19CF-477A-948E-D2757762646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981" y="179593"/>
            <a:ext cx="9650733" cy="57603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36" y="5900372"/>
            <a:ext cx="605775" cy="1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0" indent="-2742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1" indent="-24679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indent="-24679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291" indent="-2102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11" indent="-2102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32" indent="-2102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44" indent="-18281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69" indent="-18281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990" indent="-18281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616" y="243679"/>
            <a:ext cx="8651082" cy="1014148"/>
          </a:xfrm>
          <a:prstGeom prst="rect">
            <a:avLst/>
          </a:prstGeom>
        </p:spPr>
        <p:txBody>
          <a:bodyPr vert="horz" lIns="67313" tIns="33659" rIns="67313" bIns="33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419818"/>
            <a:ext cx="8651082" cy="4015745"/>
          </a:xfrm>
          <a:prstGeom prst="rect">
            <a:avLst/>
          </a:prstGeom>
        </p:spPr>
        <p:txBody>
          <a:bodyPr vert="horz" lIns="67313" tIns="33659" rIns="67313" bIns="33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627" y="5639794"/>
            <a:ext cx="2242873" cy="323965"/>
          </a:xfrm>
          <a:prstGeom prst="rect">
            <a:avLst/>
          </a:prstGeom>
        </p:spPr>
        <p:txBody>
          <a:bodyPr vert="horz" lIns="67313" tIns="33659" rIns="67313" bIns="3365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314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4210" y="5639794"/>
            <a:ext cx="3043900" cy="323965"/>
          </a:xfrm>
          <a:prstGeom prst="rect">
            <a:avLst/>
          </a:prstGeom>
        </p:spPr>
        <p:txBody>
          <a:bodyPr vert="horz" lIns="67313" tIns="33659" rIns="67313" bIns="3365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3145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834" y="5639794"/>
            <a:ext cx="2242873" cy="323965"/>
          </a:xfrm>
          <a:prstGeom prst="rect">
            <a:avLst/>
          </a:prstGeom>
        </p:spPr>
        <p:txBody>
          <a:bodyPr vert="horz" lIns="67313" tIns="33659" rIns="67313" bIns="3365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3145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7314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2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67314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431" indent="-252431" algn="l" defTabSz="6731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6927" indent="-210357" algn="l" defTabSz="6731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1427" indent="-168287" algn="l" defTabSz="6731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8001" indent="-168287" algn="l" defTabSz="67314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4574" indent="-168287" algn="l" defTabSz="67314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146" indent="-168287" algn="l" defTabSz="6731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7720" indent="-168287" algn="l" defTabSz="6731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4287" indent="-168287" algn="l" defTabSz="6731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0864" indent="-168287" algn="l" defTabSz="6731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6572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3145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714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87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2859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9434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6003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2579" algn="l" defTabSz="6731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616" y="243679"/>
            <a:ext cx="8651082" cy="1014148"/>
          </a:xfrm>
          <a:prstGeom prst="rect">
            <a:avLst/>
          </a:prstGeom>
        </p:spPr>
        <p:txBody>
          <a:bodyPr vert="horz" lIns="67316" tIns="33659" rIns="67316" bIns="33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419818"/>
            <a:ext cx="8651082" cy="4015745"/>
          </a:xfrm>
          <a:prstGeom prst="rect">
            <a:avLst/>
          </a:prstGeom>
        </p:spPr>
        <p:txBody>
          <a:bodyPr vert="horz" lIns="67316" tIns="33659" rIns="67316" bIns="33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625" y="5639792"/>
            <a:ext cx="2242873" cy="323965"/>
          </a:xfrm>
          <a:prstGeom prst="rect">
            <a:avLst/>
          </a:prstGeom>
        </p:spPr>
        <p:txBody>
          <a:bodyPr vert="horz" lIns="67316" tIns="33659" rIns="67316" bIns="3365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31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4208" y="5639792"/>
            <a:ext cx="3043900" cy="323965"/>
          </a:xfrm>
          <a:prstGeom prst="rect">
            <a:avLst/>
          </a:prstGeom>
        </p:spPr>
        <p:txBody>
          <a:bodyPr vert="horz" lIns="67316" tIns="33659" rIns="67316" bIns="3365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316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834" y="5639792"/>
            <a:ext cx="2242873" cy="323965"/>
          </a:xfrm>
          <a:prstGeom prst="rect">
            <a:avLst/>
          </a:prstGeom>
        </p:spPr>
        <p:txBody>
          <a:bodyPr vert="horz" lIns="67316" tIns="33659" rIns="67316" bIns="3365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316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731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19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67316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436" indent="-252436" algn="l" defTabSz="6731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6941" indent="-210361" algn="l" defTabSz="6731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1449" indent="-168291" algn="l" defTabSz="6731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8029" indent="-168291" algn="l" defTabSz="67316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4609" indent="-168291" algn="l" defTabSz="67316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190" indent="-168291" algn="l" defTabSz="6731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7769" indent="-168291" algn="l" defTabSz="6731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4348" indent="-168291" algn="l" defTabSz="6731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0930" indent="-168291" algn="l" defTabSz="6731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6579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3160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738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22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2899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9479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6058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2643" algn="l" defTabSz="6731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617" y="243678"/>
            <a:ext cx="8651082" cy="1014148"/>
          </a:xfrm>
          <a:prstGeom prst="rect">
            <a:avLst/>
          </a:prstGeom>
        </p:spPr>
        <p:txBody>
          <a:bodyPr vert="horz" lIns="74514" tIns="37257" rIns="74514" bIns="372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7" y="1419810"/>
            <a:ext cx="8651082" cy="4015745"/>
          </a:xfrm>
          <a:prstGeom prst="rect">
            <a:avLst/>
          </a:prstGeom>
        </p:spPr>
        <p:txBody>
          <a:bodyPr vert="horz" lIns="74514" tIns="37257" rIns="74514" bIns="372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617" y="5639794"/>
            <a:ext cx="2242873" cy="323964"/>
          </a:xfrm>
          <a:prstGeom prst="rect">
            <a:avLst/>
          </a:prstGeom>
        </p:spPr>
        <p:txBody>
          <a:bodyPr vert="horz" lIns="74514" tIns="37257" rIns="74514" bIns="3725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514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4208" y="5639794"/>
            <a:ext cx="3043899" cy="323964"/>
          </a:xfrm>
          <a:prstGeom prst="rect">
            <a:avLst/>
          </a:prstGeom>
        </p:spPr>
        <p:txBody>
          <a:bodyPr vert="horz" lIns="74514" tIns="37257" rIns="74514" bIns="3725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5145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825" y="5639794"/>
            <a:ext cx="2242873" cy="323964"/>
          </a:xfrm>
          <a:prstGeom prst="rect">
            <a:avLst/>
          </a:prstGeom>
        </p:spPr>
        <p:txBody>
          <a:bodyPr vert="horz" lIns="74514" tIns="37257" rIns="74514" bIns="3725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5145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74514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7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6" r:id="rId1"/>
    <p:sldLayoutId id="2147485167" r:id="rId2"/>
    <p:sldLayoutId id="2147485168" r:id="rId3"/>
    <p:sldLayoutId id="2147485169" r:id="rId4"/>
    <p:sldLayoutId id="2147485170" r:id="rId5"/>
    <p:sldLayoutId id="2147485171" r:id="rId6"/>
    <p:sldLayoutId id="2147485172" r:id="rId7"/>
    <p:sldLayoutId id="2147485173" r:id="rId8"/>
    <p:sldLayoutId id="2147485174" r:id="rId9"/>
    <p:sldLayoutId id="2147485175" r:id="rId10"/>
    <p:sldLayoutId id="2147485176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74514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429" indent="-279429" algn="l" defTabSz="74514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5430" indent="-232858" algn="l" defTabSz="74514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31431" indent="-186286" algn="l" defTabSz="7451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003" indent="-186286" algn="l" defTabSz="7451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76575" indent="-186286" algn="l" defTabSz="7451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9148" indent="-186286" algn="l" defTabSz="7451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1720" indent="-186286" algn="l" defTabSz="7451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4292" indent="-186286" algn="l" defTabSz="7451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6864" indent="-186286" algn="l" defTabSz="7451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572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5145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7717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289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2861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5434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8006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0578" algn="l" defTabSz="745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978" y="1007048"/>
            <a:ext cx="9612313" cy="5077849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1" name="Picture 10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3191" y="24605"/>
            <a:ext cx="810421" cy="9824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3750" y="187803"/>
            <a:ext cx="7479440" cy="805393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sz="4600" b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145803" y="3762533"/>
            <a:ext cx="3489930" cy="759081"/>
          </a:xfrm>
          <a:gradFill flip="none" rotWithShape="1">
            <a:gsLst>
              <a:gs pos="37000">
                <a:srgbClr val="4E74C9">
                  <a:lumMod val="14000"/>
                  <a:lumOff val="86000"/>
                  <a:alpha val="20000"/>
                </a:srgbClr>
              </a:gs>
              <a:gs pos="9000">
                <a:schemeClr val="accent1">
                  <a:tint val="98000"/>
                  <a:shade val="25000"/>
                  <a:satMod val="250000"/>
                  <a:alpha val="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lin ang="2700000" scaled="1"/>
            <a:tileRect/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Jharkhand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02309" y="4770637"/>
            <a:ext cx="3515529" cy="720080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/>
              <a:t>Annual Work </a:t>
            </a:r>
            <a:r>
              <a:rPr lang="en-US" b="1" dirty="0"/>
              <a:t>P</a:t>
            </a:r>
            <a:r>
              <a:rPr lang="en-US" b="1" dirty="0" smtClean="0"/>
              <a:t>lan and Budget</a:t>
            </a:r>
          </a:p>
          <a:p>
            <a:pPr algn="ctr"/>
            <a:r>
              <a:rPr lang="en-US" b="1" dirty="0" smtClean="0">
                <a:latin typeface="+mj-lt"/>
              </a:rPr>
              <a:t>2018-19</a:t>
            </a:r>
          </a:p>
          <a:p>
            <a:pPr algn="ctr"/>
            <a:r>
              <a:rPr lang="en-US" b="1" dirty="0" smtClean="0">
                <a:latin typeface="+mj-lt"/>
              </a:rPr>
              <a:t>Date : 25-05-2018</a:t>
            </a:r>
            <a:endParaRPr lang="en-IN" b="1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5984" y="-30308"/>
            <a:ext cx="1288028" cy="1361660"/>
            <a:chOff x="991006" y="1278970"/>
            <a:chExt cx="1288028" cy="1361660"/>
          </a:xfrm>
        </p:grpSpPr>
        <p:sp>
          <p:nvSpPr>
            <p:cNvPr id="13" name="Oval 12"/>
            <p:cNvSpPr/>
            <p:nvPr/>
          </p:nvSpPr>
          <p:spPr>
            <a:xfrm>
              <a:off x="991006" y="1278970"/>
              <a:ext cx="1288028" cy="136166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3019" name="Picture 11" descr="C:\Users\hp\Downloads\2000px-Emblem_of_India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457" y="1389112"/>
              <a:ext cx="787127" cy="114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35DFD-29DB-4759-A8CE-50492F49B5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306190"/>
              </p:ext>
            </p:extLst>
          </p:nvPr>
        </p:nvGraphicFramePr>
        <p:xfrm>
          <a:off x="485676" y="897734"/>
          <a:ext cx="4175793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4678" y="5562725"/>
            <a:ext cx="3473531" cy="432048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Ministry of </a:t>
            </a:r>
            <a:r>
              <a:rPr lang="en-US" sz="1000" dirty="0" err="1">
                <a:solidFill>
                  <a:srgbClr val="422C16"/>
                </a:solidFill>
              </a:rPr>
              <a:t>HRD</a:t>
            </a:r>
            <a:r>
              <a:rPr lang="en-US" sz="1000" dirty="0">
                <a:solidFill>
                  <a:srgbClr val="422C16"/>
                </a:solidFill>
              </a:rPr>
              <a:t> , Department of School &amp; Literacy </a:t>
            </a: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Govt. of India</a:t>
            </a:r>
          </a:p>
        </p:txBody>
      </p:sp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568" indent="-301757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027" indent="-241404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840" indent="-241404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650" indent="-241404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46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827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108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89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F160A6-C0C7-42EB-AB0C-45B2BBD5CBE0}" type="slidenum">
              <a:rPr lang="en-US" altLang="en-US" sz="15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5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085" y="15964"/>
            <a:ext cx="8680859" cy="543783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2900" b="1" kern="0" dirty="0" smtClean="0"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altLang="en-US" sz="2900" b="1" kern="0" dirty="0">
                <a:latin typeface="Times New Roman" pitchFamily="18" charset="0"/>
                <a:cs typeface="Times New Roman" pitchFamily="18" charset="0"/>
              </a:rPr>
              <a:t>Schools </a:t>
            </a:r>
            <a:r>
              <a:rPr lang="en-US" altLang="en-US" sz="2900" b="1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900" b="1" kern="0" dirty="0">
                <a:latin typeface="Times New Roman" pitchFamily="18" charset="0"/>
                <a:cs typeface="Times New Roman" pitchFamily="18" charset="0"/>
              </a:rPr>
              <a:t>Primary &amp; Upper Primary</a:t>
            </a:r>
            <a:r>
              <a:rPr lang="en-US" altLang="en-US" sz="2400" b="1" kern="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80892" y="2926807"/>
            <a:ext cx="1531122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(Fig. in Lakh)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74468783"/>
              </p:ext>
            </p:extLst>
          </p:nvPr>
        </p:nvGraphicFramePr>
        <p:xfrm>
          <a:off x="5022180" y="921468"/>
          <a:ext cx="4464496" cy="466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5940" y="50784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Enrolment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78364" y="5521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Schools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795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4678" y="5562725"/>
            <a:ext cx="3473531" cy="432048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Ministry of </a:t>
            </a:r>
            <a:r>
              <a:rPr lang="en-US" sz="1000" dirty="0" err="1">
                <a:solidFill>
                  <a:srgbClr val="422C16"/>
                </a:solidFill>
              </a:rPr>
              <a:t>HRD</a:t>
            </a:r>
            <a:r>
              <a:rPr lang="en-US" sz="1000" dirty="0">
                <a:solidFill>
                  <a:srgbClr val="422C16"/>
                </a:solidFill>
              </a:rPr>
              <a:t> , Department of School &amp; Literacy </a:t>
            </a: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Govt. of India</a:t>
            </a:r>
          </a:p>
        </p:txBody>
      </p:sp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568" indent="-301757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027" indent="-241404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840" indent="-241404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650" indent="-241404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46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827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108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89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F160A6-C0C7-42EB-AB0C-45B2BBD5CBE0}" type="slidenum">
              <a:rPr lang="en-US" altLang="en-US" sz="15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5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085" y="15956"/>
            <a:ext cx="8680859" cy="713060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4000" b="1" kern="0" dirty="0">
                <a:latin typeface="Times New Roman" pitchFamily="18" charset="0"/>
                <a:cs typeface="Times New Roman" pitchFamily="18" charset="0"/>
              </a:rPr>
              <a:t>Aadhaar Enrolment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320535" y="2926807"/>
            <a:ext cx="1531122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(Fig. in Lakh)</a:t>
            </a:r>
            <a:endParaRPr lang="en-IN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96958"/>
              </p:ext>
            </p:extLst>
          </p:nvPr>
        </p:nvGraphicFramePr>
        <p:xfrm>
          <a:off x="369334" y="954217"/>
          <a:ext cx="897332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9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days coverage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20705"/>
              </p:ext>
            </p:extLst>
          </p:nvPr>
        </p:nvGraphicFramePr>
        <p:xfrm>
          <a:off x="320413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Food grain: allocation vs utilization </a:t>
            </a:r>
            <a:r>
              <a:rPr lang="en-US" sz="1800" dirty="0"/>
              <a:t>(in </a:t>
            </a:r>
            <a:r>
              <a:rPr lang="en-US" sz="1800" dirty="0" err="1"/>
              <a:t>MTs</a:t>
            </a:r>
            <a:r>
              <a:rPr lang="en-US" sz="1800" dirty="0"/>
              <a:t>)</a:t>
            </a:r>
            <a:endParaRPr lang="en-IN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808867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591315" y="2610414"/>
            <a:ext cx="2091281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MTs</a:t>
            </a:r>
            <a:r>
              <a:rPr lang="en-US" dirty="0" smtClean="0"/>
              <a:t> in Thousand)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0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Payment of cost of food grains to </a:t>
            </a:r>
            <a:r>
              <a:rPr lang="en-US" sz="3200" dirty="0" err="1"/>
              <a:t>FCI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694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92007" y="2884073"/>
            <a:ext cx="1492656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Lakh)</a:t>
            </a:r>
            <a:endParaRPr lang="en-IN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470451" y="954216"/>
            <a:ext cx="2141861" cy="1872208"/>
          </a:xfrm>
          <a:prstGeom prst="wedgeRoundRectCallout">
            <a:avLst>
              <a:gd name="adj1" fmla="val -58427"/>
              <a:gd name="adj2" fmla="val 284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0" tIns="45704" rIns="91410" bIns="45704" rtlCol="0" anchor="ctr"/>
          <a:lstStyle/>
          <a:p>
            <a:pPr algn="ctr"/>
            <a:r>
              <a:rPr lang="en-IN" dirty="0" smtClean="0"/>
              <a:t>As per </a:t>
            </a:r>
            <a:r>
              <a:rPr lang="en-IN" dirty="0" err="1" smtClean="0"/>
              <a:t>FCI</a:t>
            </a:r>
            <a:r>
              <a:rPr lang="en-IN" dirty="0" smtClean="0"/>
              <a:t> statement as on 31-03-2018 total pending bills is Rs.39.96 Cr.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0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Cooking cost : Allocation vs utilization 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42457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5859" y="2610414"/>
            <a:ext cx="1300360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Cr.)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60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Cook-cum-Helpers: Approval vs Engaged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282827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572048" y="2610414"/>
            <a:ext cx="2052745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(Fig. in Thousand)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79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 err="1"/>
              <a:t>MME</a:t>
            </a:r>
            <a:r>
              <a:rPr lang="en-US" sz="3200" dirty="0"/>
              <a:t>: ALLOCATION vs UTILIZATION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163546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89447" y="2610414"/>
            <a:ext cx="1287536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Cr.)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2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Transportation Assistance : Allocation vs Utilization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215684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89447" y="2610414"/>
            <a:ext cx="1287536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Cr.)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47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Construction of Kitchen cum Stores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125671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4537" y="2628351"/>
            <a:ext cx="928399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(%age)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87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53631" y="5660378"/>
            <a:ext cx="4886259" cy="42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CC"/>
                </a:solidFill>
                <a:latin typeface="Cambria" pitchFamily="18" charset="0"/>
              </a:rPr>
              <a:t>Ministry of </a:t>
            </a:r>
            <a:r>
              <a:rPr lang="en-US" altLang="en-US" sz="2100" b="1" dirty="0" err="1">
                <a:solidFill>
                  <a:srgbClr val="0000CC"/>
                </a:solidFill>
                <a:latin typeface="Cambria" pitchFamily="18" charset="0"/>
              </a:rPr>
              <a:t>HRD</a:t>
            </a:r>
            <a:r>
              <a:rPr lang="en-US" altLang="en-US" sz="2100" b="1" dirty="0">
                <a:solidFill>
                  <a:srgbClr val="0000CC"/>
                </a:solidFill>
                <a:latin typeface="Cambria" pitchFamily="18" charset="0"/>
              </a:rPr>
              <a:t>, Govt. of India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" y="1339116"/>
            <a:ext cx="9575514" cy="4310496"/>
          </a:xfrm>
          <a:prstGeom prst="rect">
            <a:avLst/>
          </a:prstGeom>
          <a:gradFill>
            <a:gsLst>
              <a:gs pos="0">
                <a:schemeClr val="accent1">
                  <a:tint val="70000"/>
                  <a:satMod val="130000"/>
                  <a:alpha val="20000"/>
                </a:schemeClr>
              </a:gs>
              <a:gs pos="43000">
                <a:schemeClr val="accent1">
                  <a:tint val="44000"/>
                  <a:satMod val="165000"/>
                </a:schemeClr>
              </a:gs>
              <a:gs pos="93000">
                <a:schemeClr val="accent1">
                  <a:tint val="15000"/>
                  <a:satMod val="165000"/>
                </a:schemeClr>
              </a:gs>
              <a:gs pos="100000">
                <a:schemeClr val="accent1">
                  <a:tint val="5000"/>
                  <a:satMod val="250000"/>
                </a:schemeClr>
              </a:gs>
            </a:gsLst>
          </a:gradFill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562" tIns="48282" rIns="96562" bIns="48282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IMPLEMENTATION OF Mid Day Meal Scheme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</a:t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5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Jharkhand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(Primary + Upper Primary)</a:t>
            </a:r>
            <a:r>
              <a:rPr lang="en-US" sz="6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6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(1.4.2017 to 31.03.2018)</a:t>
            </a:r>
            <a:b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sz="3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718869" y="0"/>
            <a:ext cx="839816" cy="10287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628" y="-30308"/>
            <a:ext cx="1288028" cy="1361660"/>
            <a:chOff x="991006" y="1278970"/>
            <a:chExt cx="1288028" cy="1361660"/>
          </a:xfrm>
        </p:grpSpPr>
        <p:sp>
          <p:nvSpPr>
            <p:cNvPr id="9" name="Oval 8"/>
            <p:cNvSpPr/>
            <p:nvPr/>
          </p:nvSpPr>
          <p:spPr>
            <a:xfrm>
              <a:off x="991006" y="1278970"/>
              <a:ext cx="1288028" cy="136166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11" descr="C:\Users\hp\Downloads\2000px-Emblem_of_India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457" y="1389112"/>
              <a:ext cx="787127" cy="114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35DFD-29DB-4759-A8CE-50492F49B5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Procurement of Kitchen Devices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18791"/>
              </p:ext>
            </p:extLst>
          </p:nvPr>
        </p:nvGraphicFramePr>
        <p:xfrm>
          <a:off x="320415" y="878935"/>
          <a:ext cx="9131697" cy="45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4537" y="2628351"/>
            <a:ext cx="928399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(%age)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42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0" name="TextBox 2"/>
          <p:cNvSpPr txBox="1">
            <a:spLocks noChangeArrowheads="1"/>
          </p:cNvSpPr>
          <p:nvPr/>
        </p:nvSpPr>
        <p:spPr bwMode="auto">
          <a:xfrm>
            <a:off x="0" y="19721"/>
            <a:ext cx="9612318" cy="5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Coverage : </a:t>
            </a:r>
            <a:r>
              <a:rPr lang="en-US" altLang="en-US" b="1" dirty="0" err="1">
                <a:solidFill>
                  <a:srgbClr val="000000"/>
                </a:solidFill>
                <a:latin typeface="Arial" charset="0"/>
              </a:rPr>
              <a:t>RBSK</a:t>
            </a:r>
            <a:endParaRPr lang="en-IN" alt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F2469-EC4C-4E0D-8AF2-8D6CE042B8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324330"/>
              </p:ext>
            </p:extLst>
          </p:nvPr>
        </p:nvGraphicFramePr>
        <p:xfrm>
          <a:off x="377164" y="810197"/>
          <a:ext cx="8749481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2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445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92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Institutions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Children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Children 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covered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33118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3826058 (82%)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2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Check </a:t>
                      </a: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20873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1976948</a:t>
                      </a:r>
                      <a:r>
                        <a:rPr lang="en-IN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(42%)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2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IFA Distribution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19083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1395169 (30%)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Deworming Tablets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25482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2552435 (55%)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92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Spectacles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6322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31921</a:t>
                      </a:r>
                    </a:p>
                  </a:txBody>
                  <a:tcPr marL="0" marR="0" marT="0" marB="0" anchor="ctr">
                    <a:blipFill dpi="0" rotWithShape="1">
                      <a:blip r:embed="rId3">
                        <a:alphaModFix amt="2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9975" y="5074748"/>
            <a:ext cx="566977" cy="230296"/>
          </a:xfrm>
          <a:prstGeom prst="rect">
            <a:avLst/>
          </a:prstGeom>
        </p:spPr>
        <p:txBody>
          <a:bodyPr/>
          <a:lstStyle/>
          <a:p>
            <a:pPr defTabSz="564910">
              <a:defRPr/>
            </a:pPr>
            <a:fld id="{A2923F38-85FD-41D2-A422-3A687593ED59}" type="slidenum">
              <a:rPr lang="es-ES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defTabSz="564910">
                <a:defRPr/>
              </a:pPr>
              <a:t>22</a:t>
            </a:fld>
            <a:endParaRPr lang="es-ES" altLang="en-US" sz="1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160205" y="56248"/>
            <a:ext cx="9452108" cy="557781"/>
          </a:xfrm>
          <a:prstGeom prst="rect">
            <a:avLst/>
          </a:prstGeom>
          <a:solidFill>
            <a:srgbClr val="666699"/>
          </a:solidFill>
        </p:spPr>
        <p:txBody>
          <a:bodyPr vert="horz" lIns="56491" tIns="28245" rIns="56491" bIns="28245" rtlCol="0" anchor="ctr">
            <a:no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       Elements of </a:t>
            </a:r>
            <a:r>
              <a:rPr lang="en-US" sz="2200" dirty="0" err="1"/>
              <a:t>Ayushman</a:t>
            </a:r>
            <a:r>
              <a:rPr lang="en-US" sz="2200" dirty="0"/>
              <a:t> Bharat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40309" y="676109"/>
          <a:ext cx="9131697" cy="53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4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Drinking water </a:t>
            </a: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94767"/>
              </p:ext>
            </p:extLst>
          </p:nvPr>
        </p:nvGraphicFramePr>
        <p:xfrm>
          <a:off x="269652" y="810197"/>
          <a:ext cx="9073008" cy="45365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475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7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46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/>
                        <a:t>Total Schools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latin typeface="Arial"/>
                        </a:rPr>
                        <a:t>39740</a:t>
                      </a:r>
                      <a:endParaRPr lang="en-US" sz="2600" b="0" i="0" u="none" strike="noStrike" dirty="0"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6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/>
                        <a:t>Schools having drinking water facilities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latin typeface="Arial"/>
                        </a:rPr>
                        <a:t>39518 (99%)</a:t>
                      </a: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6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 smtClean="0"/>
                        <a:t>Safe </a:t>
                      </a:r>
                      <a:r>
                        <a:rPr lang="en-US" sz="2600" u="none" strike="noStrike" dirty="0"/>
                        <a:t>drinking water facilities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4514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u="none" strike="noStrike" dirty="0" smtClean="0">
                          <a:latin typeface="Arial"/>
                        </a:rPr>
                        <a:t>39518 (99%)</a:t>
                      </a: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9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 smtClean="0"/>
                        <a:t>Water </a:t>
                      </a:r>
                      <a:r>
                        <a:rPr lang="en-US" sz="2600" u="none" strike="noStrike" dirty="0"/>
                        <a:t>filtration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latin typeface="Arial"/>
                        </a:rPr>
                        <a:t>298 (1%)</a:t>
                      </a:r>
                      <a:endParaRPr lang="en-US" sz="2600" b="0" i="0" u="none" strike="noStrike" dirty="0"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9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/>
                        <a:t>RO/</a:t>
                      </a:r>
                      <a:r>
                        <a:rPr lang="en-US" sz="2600" u="none" strike="noStrike" dirty="0" err="1"/>
                        <a:t>UF</a:t>
                      </a:r>
                      <a:endParaRPr lang="en-US" sz="2600" b="1" i="0" u="none" strike="noStrike" dirty="0"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latin typeface="Arial"/>
                        </a:rPr>
                        <a:t>41</a:t>
                      </a:r>
                      <a:endParaRPr lang="en-US" sz="2600" b="0" i="0" u="none" strike="noStrike" dirty="0"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9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/>
                        <a:t>UV purification or e-boiling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latin typeface="Arial"/>
                        </a:rPr>
                        <a:t>4</a:t>
                      </a:r>
                      <a:endParaRPr lang="en-US" sz="2600" b="0" i="0" u="none" strike="noStrike" dirty="0"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90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/>
                        <a:t>Candle filter purifier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latin typeface="Arial"/>
                        </a:rPr>
                        <a:t>242 (1%)</a:t>
                      </a:r>
                      <a:endParaRPr lang="en-US" sz="2600" b="0" i="0" u="none" strike="noStrike" dirty="0"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45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/>
                        <a:t>Activated carbon filter purifier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latin typeface="Arial"/>
                        </a:rPr>
                        <a:t>9</a:t>
                      </a:r>
                      <a:endParaRPr lang="en-US" sz="2600" b="0" i="0" u="none" strike="noStrike" dirty="0">
                        <a:latin typeface="Arial"/>
                      </a:endParaRPr>
                    </a:p>
                  </a:txBody>
                  <a:tcPr marL="7266" marR="7266" marT="8701" marB="0" anchor="ctr">
                    <a:blipFill dpi="0" rotWithShape="1">
                      <a:blip r:embed="rId2">
                        <a:alphaModFix amt="3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Comparison : </a:t>
            </a:r>
            <a:r>
              <a:rPr lang="en-US" sz="3200" dirty="0" err="1"/>
              <a:t>AWP&amp;B</a:t>
            </a:r>
            <a:r>
              <a:rPr lang="en-US" sz="3200" dirty="0"/>
              <a:t> vs MIS Data 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947738"/>
            <a:ext cx="813911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7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Automated Monitoring System (AMS)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4537" y="2628351"/>
            <a:ext cx="928399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(%age)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537622"/>
              </p:ext>
            </p:extLst>
          </p:nvPr>
        </p:nvGraphicFramePr>
        <p:xfrm>
          <a:off x="320677" y="879484"/>
          <a:ext cx="91313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18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Over all Score Card for 3 Years :important Components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>
                    <a:lumMod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42" y="2822710"/>
            <a:ext cx="4505199" cy="27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5" y="604045"/>
            <a:ext cx="8768557" cy="40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56" y="2822710"/>
            <a:ext cx="4164013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4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9" y="1890316"/>
            <a:ext cx="9612313" cy="2088232"/>
          </a:xfr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56000">
                <a:schemeClr val="accent5">
                  <a:shade val="93000"/>
                  <a:satMod val="130000"/>
                  <a:alpha val="14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s-ES" sz="48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State’s</a:t>
            </a:r>
            <a:r>
              <a:rPr lang="es-ES" sz="4800" b="1" dirty="0">
                <a:solidFill>
                  <a:schemeClr val="tx1"/>
                </a:solidFill>
                <a:latin typeface="Book Antiqua" panose="02040602050305030304" pitchFamily="18" charset="0"/>
              </a:rPr>
              <a:t> Proposal </a:t>
            </a:r>
            <a:br>
              <a:rPr lang="es-ES" sz="4800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s-ES" sz="48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for</a:t>
            </a:r>
            <a:r>
              <a:rPr lang="es-ES" sz="4800" b="1" dirty="0">
                <a:solidFill>
                  <a:schemeClr val="tx1"/>
                </a:solidFill>
                <a:latin typeface="Book Antiqua" panose="02040602050305030304" pitchFamily="18" charset="0"/>
              </a:rPr>
              <a:t> 2018-19</a:t>
            </a:r>
            <a:endParaRPr lang="es-ES" sz="4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08514-08AF-477E-8B9C-17B682CC520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08514-08AF-477E-8B9C-17B682CC5203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693" y="65086"/>
            <a:ext cx="8784975" cy="620727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3400" b="1" dirty="0">
                <a:solidFill>
                  <a:srgbClr val="000000"/>
                </a:solidFill>
                <a:latin typeface="Cambria" pitchFamily="18" charset="0"/>
                <a:cs typeface="Arial"/>
              </a:rPr>
              <a:t>Proposal for 2018-19 : Children (Primary)</a:t>
            </a:r>
            <a:endParaRPr lang="en-IN" sz="21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" y="594172"/>
            <a:ext cx="9612313" cy="496855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4" rIns="91410" bIns="45704" rtlCol="0" anchor="ctr"/>
          <a:lstStyle/>
          <a:p>
            <a:pPr algn="ctr"/>
            <a:r>
              <a:rPr lang="en-US" dirty="0" smtClean="0"/>
              <a:t>f</a:t>
            </a:r>
            <a:endParaRPr lang="en-IN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808831"/>
              </p:ext>
            </p:extLst>
          </p:nvPr>
        </p:nvGraphicFramePr>
        <p:xfrm>
          <a:off x="557684" y="1026222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2020" y="3283698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Q1</a:t>
            </a:r>
            <a:endParaRPr lang="en-IN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06493" y="3283698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Q2</a:t>
            </a:r>
            <a:endParaRPr lang="en-IN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5802" y="3238493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Q3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0825" y="3225463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Q4</a:t>
            </a:r>
            <a:endParaRPr lang="en-IN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80716" y="2909187"/>
            <a:ext cx="1382049" cy="338522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sz="1600" dirty="0"/>
              <a:t>(Fig. in Lakh)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8356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08514-08AF-477E-8B9C-17B682CC5203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693" y="80469"/>
            <a:ext cx="8784975" cy="589950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Cambria" pitchFamily="18" charset="0"/>
                <a:cs typeface="Arial"/>
              </a:rPr>
              <a:t>Proposal for </a:t>
            </a:r>
            <a:r>
              <a:rPr lang="en-US" altLang="en-US" b="1" kern="0" dirty="0" smtClean="0">
                <a:solidFill>
                  <a:srgbClr val="000000"/>
                </a:solidFill>
                <a:latin typeface="Cambria" pitchFamily="18" charset="0"/>
                <a:cs typeface="Arial"/>
              </a:rPr>
              <a:t>2018-19 </a:t>
            </a:r>
            <a:r>
              <a:rPr lang="en-US" altLang="en-US" b="1" kern="0" dirty="0">
                <a:solidFill>
                  <a:srgbClr val="000000"/>
                </a:solidFill>
                <a:latin typeface="Cambria" pitchFamily="18" charset="0"/>
                <a:cs typeface="Arial"/>
              </a:rPr>
              <a:t>: Children </a:t>
            </a:r>
            <a:r>
              <a:rPr lang="en-US" altLang="en-US" b="1" kern="0" dirty="0" smtClean="0">
                <a:solidFill>
                  <a:srgbClr val="000000"/>
                </a:solidFill>
                <a:latin typeface="Cambria" pitchFamily="18" charset="0"/>
                <a:cs typeface="Arial"/>
              </a:rPr>
              <a:t>(U. Primary</a:t>
            </a:r>
            <a:r>
              <a:rPr lang="en-US" altLang="en-US" b="1" kern="0" dirty="0">
                <a:solidFill>
                  <a:srgbClr val="000000"/>
                </a:solidFill>
                <a:latin typeface="Cambria" pitchFamily="18" charset="0"/>
                <a:cs typeface="Arial"/>
              </a:rPr>
              <a:t>)</a:t>
            </a:r>
            <a:endParaRPr lang="en-IN" sz="2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" y="882204"/>
            <a:ext cx="9612313" cy="4680520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4" rIns="91410" bIns="45704" rtlCol="0" anchor="ctr"/>
          <a:lstStyle/>
          <a:p>
            <a:pPr algn="ctr"/>
            <a:r>
              <a:rPr lang="en-US" dirty="0" smtClean="0"/>
              <a:t>f</a:t>
            </a:r>
            <a:endParaRPr lang="en-IN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098943"/>
              </p:ext>
            </p:extLst>
          </p:nvPr>
        </p:nvGraphicFramePr>
        <p:xfrm>
          <a:off x="557684" y="882204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2020" y="3283698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Q1</a:t>
            </a:r>
            <a:endParaRPr lang="en-IN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06493" y="3283698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Q2</a:t>
            </a:r>
            <a:endParaRPr lang="en-IN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5802" y="3238493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Q3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0825" y="3225463"/>
            <a:ext cx="462246" cy="27696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1200" dirty="0"/>
              <a:t>Q4</a:t>
            </a:r>
            <a:endParaRPr lang="en-IN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80716" y="2909187"/>
            <a:ext cx="1382049" cy="338522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sz="1600" dirty="0"/>
              <a:t>(Fig. in Lakh)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484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3668" y="954216"/>
            <a:ext cx="8928991" cy="4677756"/>
          </a:xfrm>
        </p:spPr>
        <p:txBody>
          <a:bodyPr>
            <a:normAutofit fontScale="77500" lnSpcReduction="20000"/>
          </a:bodyPr>
          <a:lstStyle/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err="1" smtClean="0"/>
              <a:t>Rs</a:t>
            </a:r>
            <a:r>
              <a:rPr lang="en-US" dirty="0" smtClean="0"/>
              <a:t>. 500 additional </a:t>
            </a:r>
            <a:r>
              <a:rPr lang="en-US" smtClean="0"/>
              <a:t>payment of honorarium </a:t>
            </a:r>
            <a:r>
              <a:rPr lang="en-US" dirty="0" smtClean="0"/>
              <a:t>to Cook-cum helper from State own resources.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Every last  Saturday of the month all Head Teachers of all schools from the Block level hold meeting under the Chairmanship of Block Education Extension Officer (</a:t>
            </a:r>
            <a:r>
              <a:rPr lang="en-US" dirty="0" err="1" smtClean="0"/>
              <a:t>BEEO</a:t>
            </a:r>
            <a:r>
              <a:rPr lang="en-US" dirty="0" smtClean="0"/>
              <a:t>) which is called Guru </a:t>
            </a:r>
            <a:r>
              <a:rPr lang="en-US" dirty="0" err="1" smtClean="0"/>
              <a:t>Gosthi</a:t>
            </a:r>
            <a:r>
              <a:rPr lang="en-US" dirty="0" smtClean="0"/>
              <a:t>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One apple or banana/ boiled egg served to the children thrice a week (Monday, Wednesday and Friday) and Biscuits/Muri </a:t>
            </a:r>
            <a:r>
              <a:rPr lang="en-US" dirty="0" err="1" smtClean="0"/>
              <a:t>chana</a:t>
            </a:r>
            <a:r>
              <a:rPr lang="en-US" dirty="0" smtClean="0"/>
              <a:t> served on Tuesday and Thursday.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2oo ml fortified </a:t>
            </a:r>
            <a:r>
              <a:rPr lang="en-US" dirty="0" err="1" smtClean="0"/>
              <a:t>flavoured</a:t>
            </a:r>
            <a:r>
              <a:rPr lang="en-US" dirty="0" smtClean="0"/>
              <a:t> milk per child per day is provided for 10,000 children in 35 schools of </a:t>
            </a:r>
            <a:r>
              <a:rPr lang="en-US" dirty="0" err="1" smtClean="0"/>
              <a:t>Latehar</a:t>
            </a:r>
            <a:r>
              <a:rPr lang="en-US" dirty="0" smtClean="0"/>
              <a:t> District by National Dairy Development Board's (</a:t>
            </a:r>
            <a:r>
              <a:rPr lang="en-US" dirty="0" err="1" smtClean="0"/>
              <a:t>NDDB</a:t>
            </a:r>
            <a:r>
              <a:rPr lang="en-US" dirty="0" smtClean="0"/>
              <a:t>).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100% inspections of schools have been done by the officials of the State on quarterly basis.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100% cook-cum-helpers and </a:t>
            </a:r>
            <a:r>
              <a:rPr lang="en-US" dirty="0" err="1" smtClean="0"/>
              <a:t>Sanyojika</a:t>
            </a:r>
            <a:r>
              <a:rPr lang="en-US" dirty="0" smtClean="0"/>
              <a:t> of </a:t>
            </a:r>
            <a:r>
              <a:rPr lang="en-US" dirty="0" err="1" smtClean="0"/>
              <a:t>Sarswati</a:t>
            </a:r>
            <a:r>
              <a:rPr lang="en-US" dirty="0" smtClean="0"/>
              <a:t> </a:t>
            </a:r>
            <a:r>
              <a:rPr lang="en-US" dirty="0" err="1" smtClean="0"/>
              <a:t>Vahini</a:t>
            </a:r>
            <a:r>
              <a:rPr lang="en-US" dirty="0" smtClean="0"/>
              <a:t> </a:t>
            </a:r>
            <a:r>
              <a:rPr lang="en-US" dirty="0" err="1" smtClean="0"/>
              <a:t>Sanchalan</a:t>
            </a:r>
            <a:r>
              <a:rPr lang="en-US" dirty="0" smtClean="0"/>
              <a:t> </a:t>
            </a:r>
            <a:r>
              <a:rPr lang="en-US" dirty="0" err="1" smtClean="0"/>
              <a:t>Samitee</a:t>
            </a:r>
            <a:r>
              <a:rPr lang="en-US" dirty="0" smtClean="0"/>
              <a:t> (</a:t>
            </a:r>
            <a:r>
              <a:rPr lang="en-US" dirty="0" err="1" smtClean="0"/>
              <a:t>SVSS</a:t>
            </a:r>
            <a:r>
              <a:rPr lang="en-US" dirty="0" smtClean="0"/>
              <a:t>) have been trained by master trainer in 2017-18.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US" dirty="0" smtClean="0"/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US" dirty="0" smtClean="0"/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IN" dirty="0"/>
          </a:p>
        </p:txBody>
      </p:sp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568" indent="-301757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027" indent="-241404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840" indent="-241404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650" indent="-241404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46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827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108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89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F160A6-C0C7-42EB-AB0C-45B2BBD5CBE0}" type="slidenum">
              <a:rPr lang="en-US" altLang="en-US" sz="15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500">
              <a:solidFill>
                <a:srgbClr val="898989"/>
              </a:solidFill>
            </a:endParaRPr>
          </a:p>
        </p:txBody>
      </p:sp>
      <p:sp>
        <p:nvSpPr>
          <p:cNvPr id="45062" name="TextBox 3"/>
          <p:cNvSpPr txBox="1">
            <a:spLocks noChangeArrowheads="1"/>
          </p:cNvSpPr>
          <p:nvPr/>
        </p:nvSpPr>
        <p:spPr bwMode="auto">
          <a:xfrm>
            <a:off x="917724" y="136630"/>
            <a:ext cx="8352928" cy="71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BEST PRACTICES</a:t>
            </a:r>
            <a:endParaRPr lang="en-IN" alt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0983"/>
              </p:ext>
            </p:extLst>
          </p:nvPr>
        </p:nvGraphicFramePr>
        <p:xfrm>
          <a:off x="188584" y="660601"/>
          <a:ext cx="9298101" cy="4978970"/>
        </p:xfrm>
        <a:graphic>
          <a:graphicData uri="http://schemas.openxmlformats.org/drawingml/2006/table">
            <a:tbl>
              <a:tblPr/>
              <a:tblGrid>
                <a:gridCol w="506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5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8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4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540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5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S. 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Component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PAB Approval </a:t>
                      </a:r>
                      <a:r>
                        <a:rPr lang="en-IN" sz="18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2017-18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State’s Proposal </a:t>
                      </a:r>
                      <a:r>
                        <a:rPr lang="en-IN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for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2018-19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Recommendation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2018-19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91" marR="72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206379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10" marR="8010" marT="67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2398065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2251113</a:t>
                      </a: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91" marR="72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925473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1014800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954152</a:t>
                      </a: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NCLP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91" marR="72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7309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4649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4649</a:t>
                      </a: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 </a:t>
                      </a:r>
                      <a:r>
                        <a:rPr lang="en-IN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Upy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254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254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254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311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312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312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85066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81577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81577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Children (Pry)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Children (U Pry)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Working days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758" marR="47758" marT="55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Cook-cum-helpers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758" marR="47758" marT="55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758" marR="47758" marT="55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6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758" marR="47758" marT="55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11243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Nil</a:t>
                      </a:r>
                      <a:endParaRPr lang="en-IN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2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Central </a:t>
                      </a: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Assistance (</a:t>
                      </a:r>
                      <a:r>
                        <a:rPr lang="en-IN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Rs in crore)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Rs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313.16 Cr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10" marR="8010" marT="6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IN" sz="1600" b="1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Rs</a:t>
                      </a: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339.60</a:t>
                      </a:r>
                      <a:endParaRPr lang="en-IN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IN" sz="1600" b="1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Rs</a:t>
                      </a:r>
                      <a:r>
                        <a:rPr lang="en-IN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IN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322.06 Cr</a:t>
                      </a:r>
                      <a:endParaRPr lang="en-IN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24558" y="5724017"/>
            <a:ext cx="828092" cy="271592"/>
          </a:xfrm>
        </p:spPr>
        <p:txBody>
          <a:bodyPr/>
          <a:lstStyle/>
          <a:p>
            <a:pPr>
              <a:defRPr/>
            </a:pPr>
            <a:fld id="{E0C6B6F6-984B-4D0C-BA43-457F5F873C0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1740" y="18108"/>
            <a:ext cx="8550573" cy="5231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Proposals and Recommendations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205756" y="5778748"/>
            <a:ext cx="7632848" cy="306139"/>
          </a:xfrm>
          <a:prstGeom prst="wedgeRoundRectCallout">
            <a:avLst>
              <a:gd name="adj1" fmla="val 32926"/>
              <a:gd name="adj2" fmla="val -5166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10" tIns="45704" rIns="91410" bIns="45704" rtlCol="0" anchor="ctr"/>
          <a:lstStyle/>
          <a:p>
            <a:pPr algn="ctr"/>
            <a:r>
              <a:rPr lang="en-IN" b="1" dirty="0" smtClean="0">
                <a:latin typeface="+mj-lt"/>
              </a:rPr>
              <a:t>Rs.338.44 Cr</a:t>
            </a:r>
            <a:r>
              <a:rPr lang="en-IN" dirty="0" smtClean="0">
                <a:latin typeface="+mj-lt"/>
              </a:rPr>
              <a:t>. Including (</a:t>
            </a:r>
            <a:r>
              <a:rPr lang="en-IN" dirty="0" err="1" smtClean="0">
                <a:latin typeface="+mj-lt"/>
              </a:rPr>
              <a:t>KD</a:t>
            </a:r>
            <a:r>
              <a:rPr lang="en-IN" dirty="0" smtClean="0">
                <a:latin typeface="+mj-lt"/>
              </a:rPr>
              <a:t>  already approved by PAB)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0"/>
          <p:cNvSpPr>
            <a:spLocks noGrp="1" noChangeArrowheads="1"/>
          </p:cNvSpPr>
          <p:nvPr>
            <p:ph idx="1"/>
          </p:nvPr>
        </p:nvSpPr>
        <p:spPr>
          <a:xfrm>
            <a:off x="1" y="8"/>
            <a:ext cx="9583589" cy="87522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Thank you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11" y="875238"/>
            <a:ext cx="3736287" cy="415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5692811" y="4815705"/>
            <a:ext cx="3736287" cy="836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IN" sz="1600" b="1" dirty="0">
                <a:latin typeface="arial"/>
              </a:rPr>
              <a:t>Students of </a:t>
            </a:r>
            <a:r>
              <a:rPr lang="en-IN" sz="1600" b="1" dirty="0" err="1">
                <a:latin typeface="arial"/>
              </a:rPr>
              <a:t>Hatma</a:t>
            </a:r>
            <a:r>
              <a:rPr lang="en-IN" sz="1600" b="1" dirty="0">
                <a:latin typeface="arial"/>
              </a:rPr>
              <a:t> middle school in Ranchi savour their midday meal with eggs</a:t>
            </a:r>
            <a:endParaRPr lang="en-IN" sz="1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6B6F6-984B-4D0C-BA43-457F5F873C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6" y="3474492"/>
            <a:ext cx="50891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2" y="1115352"/>
            <a:ext cx="511450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3668" y="954216"/>
            <a:ext cx="9073008" cy="4677756"/>
          </a:xfrm>
        </p:spPr>
        <p:txBody>
          <a:bodyPr>
            <a:normAutofit fontScale="92500" lnSpcReduction="20000"/>
          </a:bodyPr>
          <a:lstStyle/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Less </a:t>
            </a:r>
            <a:r>
              <a:rPr lang="en-US" dirty="0"/>
              <a:t>coverage of children against enrolment. 67% in Primary &amp; 63% in Upper primary. 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Less </a:t>
            </a:r>
            <a:r>
              <a:rPr lang="en-US" dirty="0"/>
              <a:t>coverage of working days during the year 2017-18 (8 days in Primary, 7 days in Upper Primary.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As </a:t>
            </a:r>
            <a:r>
              <a:rPr lang="en-US" dirty="0"/>
              <a:t>per </a:t>
            </a:r>
            <a:r>
              <a:rPr lang="en-US" dirty="0" err="1"/>
              <a:t>FCI</a:t>
            </a:r>
            <a:r>
              <a:rPr lang="en-US" dirty="0"/>
              <a:t> statement, outstanding </a:t>
            </a:r>
            <a:r>
              <a:rPr lang="en-US" dirty="0" smtClean="0"/>
              <a:t>bills </a:t>
            </a:r>
            <a:r>
              <a:rPr lang="en-US" dirty="0"/>
              <a:t>of </a:t>
            </a:r>
            <a:r>
              <a:rPr lang="en-US" dirty="0" err="1"/>
              <a:t>Rs</a:t>
            </a:r>
            <a:r>
              <a:rPr lang="en-US" dirty="0"/>
              <a:t>. 39.97 crore is pending at State level </a:t>
            </a:r>
            <a:r>
              <a:rPr lang="en-US" dirty="0" err="1"/>
              <a:t>upto</a:t>
            </a:r>
            <a:r>
              <a:rPr lang="en-US" dirty="0"/>
              <a:t> 31.3.2018</a:t>
            </a:r>
            <a:r>
              <a:rPr lang="en-US" dirty="0" smtClean="0"/>
              <a:t>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2533 </a:t>
            </a:r>
            <a:r>
              <a:rPr lang="en-US" dirty="0"/>
              <a:t>Kitchen-cum-Stores not yet surrendered.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Slow </a:t>
            </a:r>
            <a:r>
              <a:rPr lang="en-US" dirty="0"/>
              <a:t>progress for monthly data entry (88%).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Huge </a:t>
            </a:r>
            <a:r>
              <a:rPr lang="en-US" dirty="0"/>
              <a:t>variation of data in MIS &amp; AWP&amp;B-2018-19 provided by State.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/>
              <a:t>Only </a:t>
            </a:r>
            <a:r>
              <a:rPr lang="en-US" dirty="0"/>
              <a:t>34% schools on an average are able to report through Automated Monitoring System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US" dirty="0" smtClean="0"/>
          </a:p>
        </p:txBody>
      </p:sp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568" indent="-301757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027" indent="-241404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840" indent="-241404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650" indent="-241404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46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827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108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89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F160A6-C0C7-42EB-AB0C-45B2BBD5CBE0}" type="slidenum">
              <a:rPr lang="en-US" altLang="en-US" sz="15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500">
              <a:solidFill>
                <a:srgbClr val="898989"/>
              </a:solidFill>
            </a:endParaRPr>
          </a:p>
        </p:txBody>
      </p:sp>
      <p:sp>
        <p:nvSpPr>
          <p:cNvPr id="45062" name="TextBox 3"/>
          <p:cNvSpPr txBox="1">
            <a:spLocks noChangeArrowheads="1"/>
          </p:cNvSpPr>
          <p:nvPr/>
        </p:nvSpPr>
        <p:spPr bwMode="auto">
          <a:xfrm>
            <a:off x="917724" y="136630"/>
            <a:ext cx="8352928" cy="71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Issues</a:t>
            </a:r>
            <a:endParaRPr lang="en-I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92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41" y="0"/>
            <a:ext cx="8462377" cy="810195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Innovations etc.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0311" y="1014149"/>
            <a:ext cx="8886327" cy="447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321" tIns="37661" rIns="75321" bIns="37661"/>
          <a:lstStyle/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3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It is proposed that the States and UTs may also be given flexibility to utilize, with prior approval of MHRD, 5% of their Annual Work Plan &amp; Budget for new interventions provided they are not included under any of the Central or State Schemes and there is no overlapping of activities. This is subject to CCEA approval.</a:t>
            </a:r>
          </a:p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3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Some of the suggested innovation may be in the field of </a:t>
            </a:r>
            <a:r>
              <a:rPr lang="en-IN" sz="2300" i="1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Water filters, kitchen gardens, provision of LPG connections, use of millets </a:t>
            </a:r>
            <a:r>
              <a:rPr lang="en-IN" sz="23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etc. These are only illustrative and not exhaustive.</a:t>
            </a:r>
          </a:p>
          <a:p>
            <a:pPr marL="387068" indent="-387068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300" kern="0" dirty="0"/>
              <a:t>Community participation.</a:t>
            </a:r>
          </a:p>
          <a:p>
            <a:pPr marL="387068" indent="-387068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300" kern="0" dirty="0"/>
              <a:t>Meetings of District committee headed by Dist. Collector.</a:t>
            </a:r>
          </a:p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3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3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187752" y="5679497"/>
            <a:ext cx="3764823" cy="2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6666FF"/>
                </a:solidFill>
              </a:rPr>
              <a:t>Ministry of </a:t>
            </a:r>
            <a:r>
              <a:rPr lang="en-US" altLang="en-US" sz="1200" dirty="0" err="1">
                <a:solidFill>
                  <a:srgbClr val="6666FF"/>
                </a:solidFill>
              </a:rPr>
              <a:t>HRD</a:t>
            </a:r>
            <a:r>
              <a:rPr lang="en-US" altLang="en-US" sz="1200" dirty="0">
                <a:solidFill>
                  <a:srgbClr val="6666FF"/>
                </a:solidFill>
              </a:rPr>
              <a:t>, Govt. of India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 rot="10800000">
            <a:off x="476081" y="1818308"/>
            <a:ext cx="749008" cy="3245274"/>
          </a:xfrm>
          <a:prstGeom prst="rect">
            <a:avLst/>
          </a:prstGeom>
          <a:noFill/>
          <a:ln>
            <a:noFill/>
          </a:ln>
        </p:spPr>
        <p:txBody>
          <a:bodyPr vert="eaVert" lIns="96562" tIns="48282" rIns="96562" bIns="48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No.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 in thousand</a:t>
            </a:r>
            <a:endParaRPr lang="en-I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732" y="-4225"/>
            <a:ext cx="8736060" cy="559172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3000" b="1" kern="0" dirty="0">
                <a:latin typeface="Times New Roman" pitchFamily="18" charset="0"/>
                <a:cs typeface="Times New Roman" pitchFamily="18" charset="0"/>
              </a:rPr>
              <a:t>Institutions :  Existing vs Achievement (Primary</a:t>
            </a:r>
            <a:r>
              <a:rPr lang="en-US" altLang="en-US" sz="2500" b="1" kern="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0572" y="5634739"/>
            <a:ext cx="801026" cy="323964"/>
          </a:xfrm>
        </p:spPr>
        <p:txBody>
          <a:bodyPr/>
          <a:lstStyle/>
          <a:p>
            <a:pPr>
              <a:defRPr/>
            </a:pPr>
            <a:fld id="{E0C6B6F6-984B-4D0C-BA43-457F5F873C03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2119208"/>
              </p:ext>
            </p:extLst>
          </p:nvPr>
        </p:nvGraphicFramePr>
        <p:xfrm>
          <a:off x="1602055" y="1016645"/>
          <a:ext cx="7596592" cy="440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366004" y="3054144"/>
            <a:ext cx="83862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99.5%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598249" y="2963190"/>
            <a:ext cx="83862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95.7%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902504" y="3042444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100%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9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187752" y="5679497"/>
            <a:ext cx="3764823" cy="2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6666FF"/>
                </a:solidFill>
              </a:rPr>
              <a:t>Ministry of </a:t>
            </a:r>
            <a:r>
              <a:rPr lang="en-US" altLang="en-US" sz="1200" dirty="0" err="1">
                <a:solidFill>
                  <a:srgbClr val="6666FF"/>
                </a:solidFill>
              </a:rPr>
              <a:t>HRD</a:t>
            </a:r>
            <a:r>
              <a:rPr lang="en-US" altLang="en-US" sz="1200" dirty="0">
                <a:solidFill>
                  <a:srgbClr val="6666FF"/>
                </a:solidFill>
              </a:rPr>
              <a:t>, Govt. of India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 rot="10800000">
            <a:off x="476081" y="1818308"/>
            <a:ext cx="749008" cy="324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lIns="96562" tIns="48282" rIns="96562" bIns="48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No.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 in thousand</a:t>
            </a:r>
            <a:endParaRPr lang="en-I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732" y="-4216"/>
            <a:ext cx="8736060" cy="1020837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3000" b="1" kern="0" dirty="0">
                <a:latin typeface="Times New Roman" pitchFamily="18" charset="0"/>
                <a:cs typeface="Times New Roman" pitchFamily="18" charset="0"/>
              </a:rPr>
              <a:t>Institutions :  Existing Vs Achievement </a:t>
            </a:r>
          </a:p>
          <a:p>
            <a:pPr algn="ctr">
              <a:defRPr/>
            </a:pPr>
            <a:r>
              <a:rPr lang="en-US" altLang="en-US" sz="3000" b="1" kern="0" dirty="0">
                <a:latin typeface="Times New Roman" pitchFamily="18" charset="0"/>
                <a:cs typeface="Times New Roman" pitchFamily="18" charset="0"/>
              </a:rPr>
              <a:t>(Upper Primary</a:t>
            </a:r>
            <a:r>
              <a:rPr lang="en-US" altLang="en-US" sz="2500" b="1" kern="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0572" y="5634739"/>
            <a:ext cx="801026" cy="323964"/>
          </a:xfrm>
        </p:spPr>
        <p:txBody>
          <a:bodyPr/>
          <a:lstStyle/>
          <a:p>
            <a:pPr>
              <a:defRPr/>
            </a:pPr>
            <a:fld id="{E0C6B6F6-984B-4D0C-BA43-457F5F873C03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93947718"/>
              </p:ext>
            </p:extLst>
          </p:nvPr>
        </p:nvGraphicFramePr>
        <p:xfrm>
          <a:off x="1602055" y="1016645"/>
          <a:ext cx="7596592" cy="440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7902507" y="2682406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100%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526241" y="2722002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100%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3177995" y="2721254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100%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67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954013"/>
              </p:ext>
            </p:extLst>
          </p:nvPr>
        </p:nvGraphicFramePr>
        <p:xfrm>
          <a:off x="414339" y="1109663"/>
          <a:ext cx="9072562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4678" y="5562725"/>
            <a:ext cx="3473531" cy="432048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Ministry of </a:t>
            </a:r>
            <a:r>
              <a:rPr lang="en-US" sz="1000" dirty="0" err="1">
                <a:solidFill>
                  <a:srgbClr val="422C16"/>
                </a:solidFill>
              </a:rPr>
              <a:t>HRD</a:t>
            </a:r>
            <a:r>
              <a:rPr lang="en-US" sz="1000" dirty="0">
                <a:solidFill>
                  <a:srgbClr val="422C16"/>
                </a:solidFill>
              </a:rPr>
              <a:t> , Department of School &amp; Literacy </a:t>
            </a: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Govt. of India</a:t>
            </a:r>
          </a:p>
        </p:txBody>
      </p:sp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568" indent="-301757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027" indent="-241404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840" indent="-241404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650" indent="-241404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46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827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108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89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F160A6-C0C7-42EB-AB0C-45B2BBD5CBE0}" type="slidenum">
              <a:rPr lang="en-US" altLang="en-US" sz="15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5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750" y="150436"/>
            <a:ext cx="8680859" cy="543783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2900" b="1" kern="0" dirty="0">
                <a:latin typeface="Times New Roman" pitchFamily="18" charset="0"/>
                <a:cs typeface="Times New Roman" pitchFamily="18" charset="0"/>
              </a:rPr>
              <a:t>Children :  Enrolment Vs Coverage (Primary</a:t>
            </a:r>
            <a:r>
              <a:rPr lang="en-US" altLang="en-US" sz="2400" b="1" kern="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IN" sz="1600" dirty="0"/>
          </a:p>
        </p:txBody>
      </p:sp>
      <p:sp>
        <p:nvSpPr>
          <p:cNvPr id="4" name="Rectangle 3"/>
          <p:cNvSpPr/>
          <p:nvPr/>
        </p:nvSpPr>
        <p:spPr>
          <a:xfrm>
            <a:off x="2645922" y="3474495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57%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393410" y="3486964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61%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8262540" y="3474495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67%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80892" y="2926807"/>
            <a:ext cx="1531122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(Fig.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25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91998"/>
              </p:ext>
            </p:extLst>
          </p:nvPr>
        </p:nvGraphicFramePr>
        <p:xfrm>
          <a:off x="414339" y="1109663"/>
          <a:ext cx="9072562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4678" y="5562725"/>
            <a:ext cx="3473531" cy="432048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Ministry of </a:t>
            </a:r>
            <a:r>
              <a:rPr lang="en-US" sz="1000" dirty="0" err="1">
                <a:solidFill>
                  <a:srgbClr val="422C16"/>
                </a:solidFill>
              </a:rPr>
              <a:t>HRD</a:t>
            </a:r>
            <a:r>
              <a:rPr lang="en-US" sz="1000" dirty="0">
                <a:solidFill>
                  <a:srgbClr val="422C16"/>
                </a:solidFill>
              </a:rPr>
              <a:t> , Department of School &amp; Literacy </a:t>
            </a: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Govt. of India</a:t>
            </a:r>
          </a:p>
        </p:txBody>
      </p:sp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568" indent="-301757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027" indent="-241404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9840" indent="-241404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2650" indent="-241404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546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8275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108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3899" indent="-2414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F160A6-C0C7-42EB-AB0C-45B2BBD5CBE0}" type="slidenum">
              <a:rPr lang="en-US" altLang="en-US" sz="15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5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750" y="150435"/>
            <a:ext cx="8680859" cy="990059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2900" b="1" kern="0" dirty="0">
                <a:latin typeface="Times New Roman" pitchFamily="18" charset="0"/>
                <a:cs typeface="Times New Roman" pitchFamily="18" charset="0"/>
              </a:rPr>
              <a:t>Children :  Enrolment Vs Coverage</a:t>
            </a:r>
          </a:p>
          <a:p>
            <a:pPr algn="ctr">
              <a:defRPr/>
            </a:pPr>
            <a:r>
              <a:rPr lang="en-US" altLang="en-US" sz="2900" b="1" kern="0" dirty="0">
                <a:latin typeface="Times New Roman" pitchFamily="18" charset="0"/>
                <a:cs typeface="Times New Roman" pitchFamily="18" charset="0"/>
              </a:rPr>
              <a:t>(Upper Primary</a:t>
            </a:r>
            <a:r>
              <a:rPr lang="en-US" altLang="en-US" sz="2400" b="1" kern="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IN" sz="1600" dirty="0"/>
          </a:p>
        </p:txBody>
      </p:sp>
      <p:sp>
        <p:nvSpPr>
          <p:cNvPr id="4" name="Rectangle 3"/>
          <p:cNvSpPr/>
          <p:nvPr/>
        </p:nvSpPr>
        <p:spPr>
          <a:xfrm>
            <a:off x="2645922" y="3474495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54%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393410" y="3486964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57%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8262540" y="3474495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63%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80892" y="2926807"/>
            <a:ext cx="1531122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(Fig.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26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13997</TotalTime>
  <Words>1527</Words>
  <Application>Microsoft Office PowerPoint</Application>
  <PresentationFormat>Custom</PresentationFormat>
  <Paragraphs>435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1_Diseño predeterminado</vt:lpstr>
      <vt:lpstr>2_Office Theme</vt:lpstr>
      <vt:lpstr>Flow</vt:lpstr>
      <vt:lpstr>Office Theme</vt:lpstr>
      <vt:lpstr>1_Office Theme</vt:lpstr>
      <vt:lpstr>3_Office Theme</vt:lpstr>
      <vt:lpstr>Jharkhand</vt:lpstr>
      <vt:lpstr>PowerPoint Presentation</vt:lpstr>
      <vt:lpstr>PowerPoint Presentation</vt:lpstr>
      <vt:lpstr>PowerPoint Presentation</vt:lpstr>
      <vt:lpstr>Innovations etc.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days coverage</vt:lpstr>
      <vt:lpstr>Food grain: allocation vs utilization (in MTs)</vt:lpstr>
      <vt:lpstr>Payment of cost of food grains to FCI</vt:lpstr>
      <vt:lpstr>Cooking cost : Allocation vs utilization </vt:lpstr>
      <vt:lpstr>Cook-cum-Helpers: Approval vs Engaged</vt:lpstr>
      <vt:lpstr>MME: ALLOCATION vs UTILIZATION</vt:lpstr>
      <vt:lpstr>Transportation Assistance : Allocation vs Utilization</vt:lpstr>
      <vt:lpstr>Construction of Kitchen cum Stores</vt:lpstr>
      <vt:lpstr>Procurement of Kitchen Devices</vt:lpstr>
      <vt:lpstr>PowerPoint Presentation</vt:lpstr>
      <vt:lpstr>       Elements of Ayushman Bharat</vt:lpstr>
      <vt:lpstr> Drinking water facilities</vt:lpstr>
      <vt:lpstr>Comparison : AWP&amp;B vs MIS Data </vt:lpstr>
      <vt:lpstr>Automated Monitoring System (AMS)</vt:lpstr>
      <vt:lpstr>Over all Score Card for 3 Years :important Components </vt:lpstr>
      <vt:lpstr>State’s Proposal  for 2018-19</vt:lpstr>
      <vt:lpstr>Proposal for 2018-19 : Children (Primary)</vt:lpstr>
      <vt:lpstr>Proposal for 2018-19 : Children (U. Primary)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1104</cp:revision>
  <cp:lastPrinted>2018-05-23T13:26:42Z</cp:lastPrinted>
  <dcterms:created xsi:type="dcterms:W3CDTF">2010-05-23T14:28:12Z</dcterms:created>
  <dcterms:modified xsi:type="dcterms:W3CDTF">2018-05-29T06:40:57Z</dcterms:modified>
</cp:coreProperties>
</file>